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6" r:id="rId2"/>
    <p:sldId id="324" r:id="rId3"/>
    <p:sldId id="325" r:id="rId4"/>
    <p:sldId id="326" r:id="rId5"/>
    <p:sldId id="330" r:id="rId6"/>
    <p:sldId id="329" r:id="rId7"/>
    <p:sldId id="334" r:id="rId8"/>
    <p:sldId id="338" r:id="rId9"/>
    <p:sldId id="332" r:id="rId10"/>
    <p:sldId id="306" r:id="rId11"/>
    <p:sldId id="302" r:id="rId12"/>
    <p:sldId id="303" r:id="rId13"/>
    <p:sldId id="304" r:id="rId14"/>
    <p:sldId id="307" r:id="rId15"/>
    <p:sldId id="335" r:id="rId16"/>
    <p:sldId id="308" r:id="rId17"/>
    <p:sldId id="309" r:id="rId18"/>
    <p:sldId id="310" r:id="rId19"/>
    <p:sldId id="311" r:id="rId20"/>
    <p:sldId id="313" r:id="rId21"/>
    <p:sldId id="316" r:id="rId22"/>
    <p:sldId id="288" r:id="rId23"/>
    <p:sldId id="291" r:id="rId24"/>
    <p:sldId id="296" r:id="rId25"/>
    <p:sldId id="292" r:id="rId26"/>
    <p:sldId id="293" r:id="rId27"/>
    <p:sldId id="336" r:id="rId28"/>
    <p:sldId id="287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7" r:id="rId37"/>
    <p:sldId id="337" r:id="rId38"/>
    <p:sldId id="297" r:id="rId39"/>
    <p:sldId id="299" r:id="rId40"/>
    <p:sldId id="300" r:id="rId41"/>
  </p:sldIdLst>
  <p:sldSz cx="12192000" cy="6858000"/>
  <p:notesSz cx="6648450" cy="9850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Минфин области" initials="ПW" lastIdx="1" clrIdx="0">
    <p:extLst>
      <p:ext uri="{19B8F6BF-5375-455C-9EA6-DF929625EA0E}">
        <p15:presenceInfo xmlns:p15="http://schemas.microsoft.com/office/powerpoint/2012/main" userId="Пользователь Минфин област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0AE"/>
    <a:srgbClr val="2A9690"/>
    <a:srgbClr val="B061A6"/>
    <a:srgbClr val="CC0000"/>
    <a:srgbClr val="2E7185"/>
    <a:srgbClr val="5D80A1"/>
    <a:srgbClr val="4190B4"/>
    <a:srgbClr val="CD6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m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m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01404082487664E-2"/>
          <c:y val="5.0925925925925923E-2"/>
          <c:w val="0.97459719183502469"/>
          <c:h val="0.89814814814814814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1D8FB3"/>
            </a:solidFill>
            <a:ln>
              <a:noFill/>
            </a:ln>
            <a:effectLst/>
          </c:spPr>
          <c:invertIfNegative val="0"/>
          <c:val>
            <c:numRef>
              <c:f>Лист2!$C$12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</c:ser>
        <c:ser>
          <c:idx val="1"/>
          <c:order val="1"/>
          <c:spPr>
            <a:solidFill>
              <a:srgbClr val="197997"/>
            </a:solidFill>
            <a:ln>
              <a:noFill/>
            </a:ln>
            <a:effectLst/>
          </c:spPr>
          <c:invertIfNegative val="0"/>
          <c:val>
            <c:numRef>
              <c:f>Лист2!$D$12</c:f>
              <c:numCache>
                <c:formatCode>General</c:formatCode>
                <c:ptCount val="1"/>
                <c:pt idx="0">
                  <c:v>160</c:v>
                </c:pt>
              </c:numCache>
            </c:numRef>
          </c:val>
        </c:ser>
        <c:ser>
          <c:idx val="2"/>
          <c:order val="2"/>
          <c:spPr>
            <a:solidFill>
              <a:srgbClr val="2A969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46278"/>
              </a:solidFill>
              <a:ln>
                <a:noFill/>
              </a:ln>
              <a:effectLst/>
            </c:spPr>
          </c:dPt>
          <c:val>
            <c:numRef>
              <c:f>Лист2!$E$12</c:f>
              <c:numCache>
                <c:formatCode>General</c:formatCode>
                <c:ptCount val="1"/>
                <c:pt idx="0">
                  <c:v>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966880"/>
        <c:axId val="119964920"/>
      </c:barChart>
      <c:catAx>
        <c:axId val="119966880"/>
        <c:scaling>
          <c:orientation val="minMax"/>
        </c:scaling>
        <c:delete val="1"/>
        <c:axPos val="l"/>
        <c:majorTickMark val="none"/>
        <c:minorTickMark val="none"/>
        <c:tickLblPos val="nextTo"/>
        <c:crossAx val="119964920"/>
        <c:crosses val="autoZero"/>
        <c:auto val="1"/>
        <c:lblAlgn val="ctr"/>
        <c:lblOffset val="100"/>
        <c:noMultiLvlLbl val="0"/>
      </c:catAx>
      <c:valAx>
        <c:axId val="1199649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996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16666666666666E-2"/>
          <c:y val="3.5438311924513605E-2"/>
          <c:w val="0.96180555555555558"/>
          <c:h val="0.944311224118621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46278">
                <a:alpha val="91000"/>
              </a:srgbClr>
            </a:solidFill>
            <a:ln>
              <a:noFill/>
            </a:ln>
            <a:effectLst/>
          </c:spPr>
          <c:invertIfNegative val="0"/>
          <c:val>
            <c:numRef>
              <c:f>Лист1!$B$7:$B$12</c:f>
              <c:numCache>
                <c:formatCode>General</c:formatCode>
                <c:ptCount val="6"/>
                <c:pt idx="0">
                  <c:v>9</c:v>
                </c:pt>
                <c:pt idx="1">
                  <c:v>11</c:v>
                </c:pt>
                <c:pt idx="2">
                  <c:v>13</c:v>
                </c:pt>
                <c:pt idx="3">
                  <c:v>16</c:v>
                </c:pt>
                <c:pt idx="4">
                  <c:v>23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119968448"/>
        <c:axId val="119971192"/>
      </c:barChart>
      <c:catAx>
        <c:axId val="119968448"/>
        <c:scaling>
          <c:orientation val="minMax"/>
        </c:scaling>
        <c:delete val="1"/>
        <c:axPos val="l"/>
        <c:majorTickMark val="none"/>
        <c:minorTickMark val="none"/>
        <c:tickLblPos val="nextTo"/>
        <c:crossAx val="119971192"/>
        <c:crosses val="autoZero"/>
        <c:auto val="1"/>
        <c:lblAlgn val="ctr"/>
        <c:lblOffset val="100"/>
        <c:noMultiLvlLbl val="0"/>
      </c:catAx>
      <c:valAx>
        <c:axId val="119971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968448"/>
        <c:crosses val="autoZero"/>
        <c:crossBetween val="between"/>
      </c:valAx>
      <c:spPr>
        <a:solidFill>
          <a:schemeClr val="bg1">
            <a:alpha val="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66497721870522E-3"/>
          <c:y val="1.3889850206793153E-2"/>
          <c:w val="0.97077685556246451"/>
          <c:h val="0.956346185064364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46278"/>
            </a:solidFill>
            <a:ln>
              <a:noFill/>
            </a:ln>
            <a:effectLst/>
          </c:spPr>
          <c:invertIfNegative val="0"/>
          <c:val>
            <c:numRef>
              <c:f>Лист3!$B$5:$B$11</c:f>
              <c:numCache>
                <c:formatCode>General</c:formatCode>
                <c:ptCount val="7"/>
                <c:pt idx="0">
                  <c:v>30</c:v>
                </c:pt>
                <c:pt idx="1">
                  <c:v>34</c:v>
                </c:pt>
                <c:pt idx="2">
                  <c:v>38</c:v>
                </c:pt>
                <c:pt idx="3">
                  <c:v>40</c:v>
                </c:pt>
                <c:pt idx="4">
                  <c:v>43</c:v>
                </c:pt>
                <c:pt idx="5">
                  <c:v>57</c:v>
                </c:pt>
                <c:pt idx="6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119971584"/>
        <c:axId val="119971976"/>
      </c:barChart>
      <c:catAx>
        <c:axId val="119971584"/>
        <c:scaling>
          <c:orientation val="minMax"/>
        </c:scaling>
        <c:delete val="1"/>
        <c:axPos val="l"/>
        <c:majorTickMark val="none"/>
        <c:minorTickMark val="none"/>
        <c:tickLblPos val="nextTo"/>
        <c:crossAx val="119971976"/>
        <c:crosses val="autoZero"/>
        <c:auto val="1"/>
        <c:lblAlgn val="ctr"/>
        <c:lblOffset val="100"/>
        <c:noMultiLvlLbl val="0"/>
      </c:catAx>
      <c:valAx>
        <c:axId val="119971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9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BFE75-591F-40D4-8F7F-D941DE9FBC9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0512194-638D-4856-8BEE-CEA548FB8444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2E7185"/>
              </a:solidFill>
            </a:rPr>
            <a:t>Конкурсный отбор проектов</a:t>
          </a:r>
          <a:endParaRPr lang="ru-RU" b="1" dirty="0">
            <a:solidFill>
              <a:srgbClr val="2E7185"/>
            </a:solidFill>
          </a:endParaRPr>
        </a:p>
      </dgm:t>
    </dgm:pt>
    <dgm:pt modelId="{F208982D-9867-48B7-8908-F3DB961BD3B9}" type="parTrans" cxnId="{212BA0F5-D51B-4E8E-9A20-C43F02C42C19}">
      <dgm:prSet/>
      <dgm:spPr/>
      <dgm:t>
        <a:bodyPr/>
        <a:lstStyle/>
        <a:p>
          <a:endParaRPr lang="ru-RU"/>
        </a:p>
      </dgm:t>
    </dgm:pt>
    <dgm:pt modelId="{02555DAA-5D96-4095-A236-553C35B74B65}" type="sibTrans" cxnId="{212BA0F5-D51B-4E8E-9A20-C43F02C42C19}">
      <dgm:prSet/>
      <dgm:spPr/>
      <dgm:t>
        <a:bodyPr/>
        <a:lstStyle/>
        <a:p>
          <a:endParaRPr lang="ru-RU"/>
        </a:p>
      </dgm:t>
    </dgm:pt>
    <dgm:pt modelId="{1965FDDB-CA90-4978-BAC4-A517953DA47D}">
      <dgm:prSet/>
      <dgm:spPr/>
      <dgm:t>
        <a:bodyPr/>
        <a:lstStyle/>
        <a:p>
          <a:r>
            <a:rPr lang="ru-RU" b="1" noProof="0" dirty="0" smtClean="0">
              <a:latin typeface="Times New Roman" pitchFamily="18" charset="0"/>
              <a:cs typeface="Times New Roman" pitchFamily="18" charset="0"/>
            </a:rPr>
            <a:t>Объект должен быть </a:t>
          </a:r>
        </a:p>
        <a:p>
          <a:r>
            <a:rPr lang="ru-RU" b="1" noProof="0" dirty="0" smtClean="0">
              <a:solidFill>
                <a:srgbClr val="2E7185"/>
              </a:solidFill>
              <a:latin typeface="Times New Roman" pitchFamily="18" charset="0"/>
              <a:cs typeface="Times New Roman" pitchFamily="18" charset="0"/>
            </a:rPr>
            <a:t>в муниципальной собственности</a:t>
          </a:r>
          <a:endParaRPr lang="ru-RU" b="1" dirty="0">
            <a:solidFill>
              <a:srgbClr val="2E7185"/>
            </a:solidFill>
          </a:endParaRPr>
        </a:p>
      </dgm:t>
    </dgm:pt>
    <dgm:pt modelId="{093CD36E-CCCB-460B-8C5A-E355F90B4A85}" type="parTrans" cxnId="{A94943FB-9A7A-4059-BCE7-0252CB4C372E}">
      <dgm:prSet/>
      <dgm:spPr/>
      <dgm:t>
        <a:bodyPr/>
        <a:lstStyle/>
        <a:p>
          <a:endParaRPr lang="ru-RU"/>
        </a:p>
      </dgm:t>
    </dgm:pt>
    <dgm:pt modelId="{39E2B788-F3DE-4A17-89A3-EBA9525EDE44}" type="sibTrans" cxnId="{A94943FB-9A7A-4059-BCE7-0252CB4C372E}">
      <dgm:prSet/>
      <dgm:spPr/>
      <dgm:t>
        <a:bodyPr/>
        <a:lstStyle/>
        <a:p>
          <a:endParaRPr lang="ru-RU"/>
        </a:p>
      </dgm:t>
    </dgm:pt>
    <dgm:pt modelId="{DCBCD6D0-B869-4077-8C2D-15EDAC0B7AA2}">
      <dgm:prSet/>
      <dgm:spPr/>
      <dgm:t>
        <a:bodyPr/>
        <a:lstStyle/>
        <a:p>
          <a:r>
            <a:rPr lang="ru-RU" b="1" noProof="0" dirty="0" smtClean="0">
              <a:latin typeface="Times New Roman" pitchFamily="18" charset="0"/>
              <a:cs typeface="Times New Roman" pitchFamily="18" charset="0"/>
            </a:rPr>
            <a:t>Проект должен быть </a:t>
          </a:r>
        </a:p>
        <a:p>
          <a:r>
            <a:rPr lang="ru-RU" b="1" noProof="0" dirty="0" smtClean="0">
              <a:solidFill>
                <a:srgbClr val="2E7185"/>
              </a:solidFill>
              <a:latin typeface="Times New Roman" pitchFamily="18" charset="0"/>
              <a:cs typeface="Times New Roman" pitchFamily="18" charset="0"/>
            </a:rPr>
            <a:t>реализован в 2023 году</a:t>
          </a:r>
          <a:endParaRPr lang="ru-RU" b="1" dirty="0">
            <a:solidFill>
              <a:srgbClr val="2E7185"/>
            </a:solidFill>
          </a:endParaRPr>
        </a:p>
      </dgm:t>
    </dgm:pt>
    <dgm:pt modelId="{AD4163E8-7095-476C-A3BA-451918619119}" type="parTrans" cxnId="{D5FE72DD-2C98-4107-9731-D3430EF99F57}">
      <dgm:prSet/>
      <dgm:spPr/>
      <dgm:t>
        <a:bodyPr/>
        <a:lstStyle/>
        <a:p>
          <a:endParaRPr lang="ru-RU"/>
        </a:p>
      </dgm:t>
    </dgm:pt>
    <dgm:pt modelId="{EAB79A74-F658-43B0-8BC8-D2FF8FF5E0B2}" type="sibTrans" cxnId="{D5FE72DD-2C98-4107-9731-D3430EF99F57}">
      <dgm:prSet/>
      <dgm:spPr/>
      <dgm:t>
        <a:bodyPr/>
        <a:lstStyle/>
        <a:p>
          <a:endParaRPr lang="ru-RU"/>
        </a:p>
      </dgm:t>
    </dgm:pt>
    <dgm:pt modelId="{34C64341-7552-4CAC-A481-9F9BCBD0CBB6}" type="pres">
      <dgm:prSet presAssocID="{6F5BFE75-591F-40D4-8F7F-D941DE9FBC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A2425-B0B7-46E2-BF48-26D1C44C1BDF}" type="pres">
      <dgm:prSet presAssocID="{50512194-638D-4856-8BEE-CEA548FB8444}" presName="composite" presStyleCnt="0"/>
      <dgm:spPr/>
    </dgm:pt>
    <dgm:pt modelId="{47141933-C762-486A-8625-A0D25149E8F6}" type="pres">
      <dgm:prSet presAssocID="{50512194-638D-4856-8BEE-CEA548FB8444}" presName="imgShp" presStyleLbl="fgImgPlace1" presStyleIdx="0" presStyleCnt="3"/>
      <dgm:spPr>
        <a:solidFill>
          <a:srgbClr val="3FB0AE"/>
        </a:solidFill>
      </dgm:spPr>
      <dgm:t>
        <a:bodyPr/>
        <a:lstStyle/>
        <a:p>
          <a:endParaRPr lang="ru-RU"/>
        </a:p>
      </dgm:t>
    </dgm:pt>
    <dgm:pt modelId="{6883A981-8683-40E0-87BF-C038C9941BC7}" type="pres">
      <dgm:prSet presAssocID="{50512194-638D-4856-8BEE-CEA548FB844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7FC3F-50DB-4CC9-98F8-765723ABB07A}" type="pres">
      <dgm:prSet presAssocID="{02555DAA-5D96-4095-A236-553C35B74B65}" presName="spacing" presStyleCnt="0"/>
      <dgm:spPr/>
    </dgm:pt>
    <dgm:pt modelId="{51BC03BB-B822-4448-97C1-547C4A8C4985}" type="pres">
      <dgm:prSet presAssocID="{1965FDDB-CA90-4978-BAC4-A517953DA47D}" presName="composite" presStyleCnt="0"/>
      <dgm:spPr/>
    </dgm:pt>
    <dgm:pt modelId="{CAC1D86E-EA97-4B51-8167-E1443612593C}" type="pres">
      <dgm:prSet presAssocID="{1965FDDB-CA90-4978-BAC4-A517953DA47D}" presName="imgShp" presStyleLbl="fgImgPlace1" presStyleIdx="1" presStyleCnt="3"/>
      <dgm:spPr>
        <a:solidFill>
          <a:srgbClr val="2A9690"/>
        </a:solidFill>
      </dgm:spPr>
      <dgm:t>
        <a:bodyPr/>
        <a:lstStyle/>
        <a:p>
          <a:endParaRPr lang="ru-RU"/>
        </a:p>
      </dgm:t>
    </dgm:pt>
    <dgm:pt modelId="{9CAEED2B-3E1A-4E49-B98C-5422CABEC744}" type="pres">
      <dgm:prSet presAssocID="{1965FDDB-CA90-4978-BAC4-A517953DA47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8E23A-4FFB-4C62-B088-4911EA5F886D}" type="pres">
      <dgm:prSet presAssocID="{39E2B788-F3DE-4A17-89A3-EBA9525EDE44}" presName="spacing" presStyleCnt="0"/>
      <dgm:spPr/>
    </dgm:pt>
    <dgm:pt modelId="{55C101F2-5C7F-4FFD-A5A8-AC9CA1024B35}" type="pres">
      <dgm:prSet presAssocID="{DCBCD6D0-B869-4077-8C2D-15EDAC0B7AA2}" presName="composite" presStyleCnt="0"/>
      <dgm:spPr/>
    </dgm:pt>
    <dgm:pt modelId="{13210125-B921-473F-8A9A-CF2572DABE36}" type="pres">
      <dgm:prSet presAssocID="{DCBCD6D0-B869-4077-8C2D-15EDAC0B7AA2}" presName="imgShp" presStyleLbl="fgImgPlace1" presStyleIdx="2" presStyleCnt="3"/>
      <dgm:spPr>
        <a:solidFill>
          <a:srgbClr val="2E7185"/>
        </a:solidFill>
      </dgm:spPr>
      <dgm:t>
        <a:bodyPr/>
        <a:lstStyle/>
        <a:p>
          <a:endParaRPr lang="ru-RU"/>
        </a:p>
      </dgm:t>
    </dgm:pt>
    <dgm:pt modelId="{424A240B-2714-4028-8F66-3357E0EB10E9}" type="pres">
      <dgm:prSet presAssocID="{DCBCD6D0-B869-4077-8C2D-15EDAC0B7AA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EFBDC3-9041-4FBF-AED5-FF01F5950BB7}" type="presOf" srcId="{50512194-638D-4856-8BEE-CEA548FB8444}" destId="{6883A981-8683-40E0-87BF-C038C9941BC7}" srcOrd="0" destOrd="0" presId="urn:microsoft.com/office/officeart/2005/8/layout/vList3"/>
    <dgm:cxn modelId="{52E6DBF2-36FC-45AC-9010-F53174AE2103}" type="presOf" srcId="{DCBCD6D0-B869-4077-8C2D-15EDAC0B7AA2}" destId="{424A240B-2714-4028-8F66-3357E0EB10E9}" srcOrd="0" destOrd="0" presId="urn:microsoft.com/office/officeart/2005/8/layout/vList3"/>
    <dgm:cxn modelId="{FBAC5966-45B4-4046-8932-A8E61011E2BD}" type="presOf" srcId="{1965FDDB-CA90-4978-BAC4-A517953DA47D}" destId="{9CAEED2B-3E1A-4E49-B98C-5422CABEC744}" srcOrd="0" destOrd="0" presId="urn:microsoft.com/office/officeart/2005/8/layout/vList3"/>
    <dgm:cxn modelId="{A94943FB-9A7A-4059-BCE7-0252CB4C372E}" srcId="{6F5BFE75-591F-40D4-8F7F-D941DE9FBC91}" destId="{1965FDDB-CA90-4978-BAC4-A517953DA47D}" srcOrd="1" destOrd="0" parTransId="{093CD36E-CCCB-460B-8C5A-E355F90B4A85}" sibTransId="{39E2B788-F3DE-4A17-89A3-EBA9525EDE44}"/>
    <dgm:cxn modelId="{212BA0F5-D51B-4E8E-9A20-C43F02C42C19}" srcId="{6F5BFE75-591F-40D4-8F7F-D941DE9FBC91}" destId="{50512194-638D-4856-8BEE-CEA548FB8444}" srcOrd="0" destOrd="0" parTransId="{F208982D-9867-48B7-8908-F3DB961BD3B9}" sibTransId="{02555DAA-5D96-4095-A236-553C35B74B65}"/>
    <dgm:cxn modelId="{D5FE72DD-2C98-4107-9731-D3430EF99F57}" srcId="{6F5BFE75-591F-40D4-8F7F-D941DE9FBC91}" destId="{DCBCD6D0-B869-4077-8C2D-15EDAC0B7AA2}" srcOrd="2" destOrd="0" parTransId="{AD4163E8-7095-476C-A3BA-451918619119}" sibTransId="{EAB79A74-F658-43B0-8BC8-D2FF8FF5E0B2}"/>
    <dgm:cxn modelId="{A96DB54A-4F77-4184-A50D-2206A64D2F9C}" type="presOf" srcId="{6F5BFE75-591F-40D4-8F7F-D941DE9FBC91}" destId="{34C64341-7552-4CAC-A481-9F9BCBD0CBB6}" srcOrd="0" destOrd="0" presId="urn:microsoft.com/office/officeart/2005/8/layout/vList3"/>
    <dgm:cxn modelId="{DAB4449A-4323-41D3-8245-8C30F903965D}" type="presParOf" srcId="{34C64341-7552-4CAC-A481-9F9BCBD0CBB6}" destId="{889A2425-B0B7-46E2-BF48-26D1C44C1BDF}" srcOrd="0" destOrd="0" presId="urn:microsoft.com/office/officeart/2005/8/layout/vList3"/>
    <dgm:cxn modelId="{8CA1614A-3DDC-4658-83DC-F91A783CFA28}" type="presParOf" srcId="{889A2425-B0B7-46E2-BF48-26D1C44C1BDF}" destId="{47141933-C762-486A-8625-A0D25149E8F6}" srcOrd="0" destOrd="0" presId="urn:microsoft.com/office/officeart/2005/8/layout/vList3"/>
    <dgm:cxn modelId="{28F79B8F-ED6C-4B15-B6B8-1F0EFBDA6E2F}" type="presParOf" srcId="{889A2425-B0B7-46E2-BF48-26D1C44C1BDF}" destId="{6883A981-8683-40E0-87BF-C038C9941BC7}" srcOrd="1" destOrd="0" presId="urn:microsoft.com/office/officeart/2005/8/layout/vList3"/>
    <dgm:cxn modelId="{26985969-6BA2-44C1-84D9-F689EF14148F}" type="presParOf" srcId="{34C64341-7552-4CAC-A481-9F9BCBD0CBB6}" destId="{4FF7FC3F-50DB-4CC9-98F8-765723ABB07A}" srcOrd="1" destOrd="0" presId="urn:microsoft.com/office/officeart/2005/8/layout/vList3"/>
    <dgm:cxn modelId="{20343105-E31F-4957-8F82-F10170B3D96A}" type="presParOf" srcId="{34C64341-7552-4CAC-A481-9F9BCBD0CBB6}" destId="{51BC03BB-B822-4448-97C1-547C4A8C4985}" srcOrd="2" destOrd="0" presId="urn:microsoft.com/office/officeart/2005/8/layout/vList3"/>
    <dgm:cxn modelId="{9C685552-590C-42DD-A3E5-21F39CAA875E}" type="presParOf" srcId="{51BC03BB-B822-4448-97C1-547C4A8C4985}" destId="{CAC1D86E-EA97-4B51-8167-E1443612593C}" srcOrd="0" destOrd="0" presId="urn:microsoft.com/office/officeart/2005/8/layout/vList3"/>
    <dgm:cxn modelId="{B6877A12-6383-4B84-A0BD-4042BFE29F2D}" type="presParOf" srcId="{51BC03BB-B822-4448-97C1-547C4A8C4985}" destId="{9CAEED2B-3E1A-4E49-B98C-5422CABEC744}" srcOrd="1" destOrd="0" presId="urn:microsoft.com/office/officeart/2005/8/layout/vList3"/>
    <dgm:cxn modelId="{DA82FBC7-9DDF-4386-95B4-B1069A28A872}" type="presParOf" srcId="{34C64341-7552-4CAC-A481-9F9BCBD0CBB6}" destId="{DDE8E23A-4FFB-4C62-B088-4911EA5F886D}" srcOrd="3" destOrd="0" presId="urn:microsoft.com/office/officeart/2005/8/layout/vList3"/>
    <dgm:cxn modelId="{41FC5773-6A94-4820-B4B9-2B0F0A18D994}" type="presParOf" srcId="{34C64341-7552-4CAC-A481-9F9BCBD0CBB6}" destId="{55C101F2-5C7F-4FFD-A5A8-AC9CA1024B35}" srcOrd="4" destOrd="0" presId="urn:microsoft.com/office/officeart/2005/8/layout/vList3"/>
    <dgm:cxn modelId="{A1CC2B1D-EB0F-48AE-B400-11F6A4FB60E4}" type="presParOf" srcId="{55C101F2-5C7F-4FFD-A5A8-AC9CA1024B35}" destId="{13210125-B921-473F-8A9A-CF2572DABE36}" srcOrd="0" destOrd="0" presId="urn:microsoft.com/office/officeart/2005/8/layout/vList3"/>
    <dgm:cxn modelId="{05FCDF4C-5A48-4302-AF4D-A67288CC36EF}" type="presParOf" srcId="{55C101F2-5C7F-4FFD-A5A8-AC9CA1024B35}" destId="{424A240B-2714-4028-8F66-3357E0EB10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3A981-8683-40E0-87BF-C038C9941BC7}">
      <dsp:nvSpPr>
        <dsp:cNvPr id="0" name=""/>
        <dsp:cNvSpPr/>
      </dsp:nvSpPr>
      <dsp:spPr>
        <a:xfrm rot="10800000">
          <a:off x="2763860" y="3342"/>
          <a:ext cx="9577064" cy="14063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71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2E7185"/>
              </a:solidFill>
            </a:rPr>
            <a:t>Конкурсный отбор проектов</a:t>
          </a:r>
          <a:endParaRPr lang="ru-RU" sz="3500" b="1" kern="1200" dirty="0">
            <a:solidFill>
              <a:srgbClr val="2E7185"/>
            </a:solidFill>
          </a:endParaRPr>
        </a:p>
      </dsp:txBody>
      <dsp:txXfrm rot="10800000">
        <a:off x="3115453" y="3342"/>
        <a:ext cx="9225471" cy="1406371"/>
      </dsp:txXfrm>
    </dsp:sp>
    <dsp:sp modelId="{47141933-C762-486A-8625-A0D25149E8F6}">
      <dsp:nvSpPr>
        <dsp:cNvPr id="0" name=""/>
        <dsp:cNvSpPr/>
      </dsp:nvSpPr>
      <dsp:spPr>
        <a:xfrm>
          <a:off x="2060675" y="3342"/>
          <a:ext cx="1406371" cy="1406371"/>
        </a:xfrm>
        <a:prstGeom prst="ellipse">
          <a:avLst/>
        </a:prstGeom>
        <a:solidFill>
          <a:srgbClr val="3FB0AE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EED2B-3E1A-4E49-B98C-5422CABEC744}">
      <dsp:nvSpPr>
        <dsp:cNvPr id="0" name=""/>
        <dsp:cNvSpPr/>
      </dsp:nvSpPr>
      <dsp:spPr>
        <a:xfrm rot="10800000">
          <a:off x="2763860" y="1770216"/>
          <a:ext cx="9577064" cy="14063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71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noProof="0" dirty="0" smtClean="0">
              <a:latin typeface="Times New Roman" pitchFamily="18" charset="0"/>
              <a:cs typeface="Times New Roman" pitchFamily="18" charset="0"/>
            </a:rPr>
            <a:t>Объект должен быть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noProof="0" dirty="0" smtClean="0">
              <a:solidFill>
                <a:srgbClr val="2E7185"/>
              </a:solidFill>
              <a:latin typeface="Times New Roman" pitchFamily="18" charset="0"/>
              <a:cs typeface="Times New Roman" pitchFamily="18" charset="0"/>
            </a:rPr>
            <a:t>в муниципальной собственности</a:t>
          </a:r>
          <a:endParaRPr lang="ru-RU" sz="3500" b="1" kern="1200" dirty="0">
            <a:solidFill>
              <a:srgbClr val="2E7185"/>
            </a:solidFill>
          </a:endParaRPr>
        </a:p>
      </dsp:txBody>
      <dsp:txXfrm rot="10800000">
        <a:off x="3115453" y="1770216"/>
        <a:ext cx="9225471" cy="1406371"/>
      </dsp:txXfrm>
    </dsp:sp>
    <dsp:sp modelId="{CAC1D86E-EA97-4B51-8167-E1443612593C}">
      <dsp:nvSpPr>
        <dsp:cNvPr id="0" name=""/>
        <dsp:cNvSpPr/>
      </dsp:nvSpPr>
      <dsp:spPr>
        <a:xfrm>
          <a:off x="2060675" y="1770216"/>
          <a:ext cx="1406371" cy="1406371"/>
        </a:xfrm>
        <a:prstGeom prst="ellipse">
          <a:avLst/>
        </a:prstGeom>
        <a:solidFill>
          <a:srgbClr val="2A969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A240B-2714-4028-8F66-3357E0EB10E9}">
      <dsp:nvSpPr>
        <dsp:cNvPr id="0" name=""/>
        <dsp:cNvSpPr/>
      </dsp:nvSpPr>
      <dsp:spPr>
        <a:xfrm rot="10800000">
          <a:off x="2763860" y="3537091"/>
          <a:ext cx="9577064" cy="14063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71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noProof="0" dirty="0" smtClean="0">
              <a:latin typeface="Times New Roman" pitchFamily="18" charset="0"/>
              <a:cs typeface="Times New Roman" pitchFamily="18" charset="0"/>
            </a:rPr>
            <a:t>Проект должен быть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noProof="0" dirty="0" smtClean="0">
              <a:solidFill>
                <a:srgbClr val="2E7185"/>
              </a:solidFill>
              <a:latin typeface="Times New Roman" pitchFamily="18" charset="0"/>
              <a:cs typeface="Times New Roman" pitchFamily="18" charset="0"/>
            </a:rPr>
            <a:t>реализован в 2023 году</a:t>
          </a:r>
          <a:endParaRPr lang="ru-RU" sz="3500" b="1" kern="1200" dirty="0">
            <a:solidFill>
              <a:srgbClr val="2E7185"/>
            </a:solidFill>
          </a:endParaRPr>
        </a:p>
      </dsp:txBody>
      <dsp:txXfrm rot="10800000">
        <a:off x="3115453" y="3537091"/>
        <a:ext cx="9225471" cy="1406371"/>
      </dsp:txXfrm>
    </dsp:sp>
    <dsp:sp modelId="{13210125-B921-473F-8A9A-CF2572DABE36}">
      <dsp:nvSpPr>
        <dsp:cNvPr id="0" name=""/>
        <dsp:cNvSpPr/>
      </dsp:nvSpPr>
      <dsp:spPr>
        <a:xfrm>
          <a:off x="2060675" y="3537091"/>
          <a:ext cx="1406371" cy="1406371"/>
        </a:xfrm>
        <a:prstGeom prst="ellipse">
          <a:avLst/>
        </a:prstGeom>
        <a:solidFill>
          <a:srgbClr val="2E718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4233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4233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75E6FD71-BFF9-4999-AA44-B90B8EBC9FD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6208"/>
            <a:ext cx="2880995" cy="494232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917" y="9356208"/>
            <a:ext cx="2880995" cy="494232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F3FF95D4-D8A3-4393-858C-71B45308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5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720" cy="493074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178" y="0"/>
            <a:ext cx="2881720" cy="493074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09EDEAA5-D292-4C6F-B414-A17995F8FC6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" y="738188"/>
            <a:ext cx="6565900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06" tIns="45103" rIns="90206" bIns="451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35" y="4678683"/>
            <a:ext cx="5319381" cy="4432933"/>
          </a:xfrm>
          <a:prstGeom prst="rect">
            <a:avLst/>
          </a:prstGeom>
        </p:spPr>
        <p:txBody>
          <a:bodyPr vert="horz" lIns="90206" tIns="45103" rIns="90206" bIns="451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5790"/>
            <a:ext cx="2881720" cy="493073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178" y="9355790"/>
            <a:ext cx="2881720" cy="493073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26491A86-A714-4268-BD75-01AEEEB37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3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5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7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9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0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3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4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6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2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107E-35EC-401A-B436-63791F06389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C4AC-079C-4921-AC25-A7F4FF98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10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2856" y="965716"/>
            <a:ext cx="10932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областного конкурсного отбора инициативных </a:t>
            </a:r>
            <a:r>
              <a:rPr lang="ru-RU" sz="48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на 2023 год</a:t>
            </a:r>
            <a:endParaRPr lang="ru-RU" sz="48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Оренбургская область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5765" y="5923620"/>
            <a:ext cx="10407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конкурсного отбора - министерство финансов Оренбургской области </a:t>
            </a:r>
          </a:p>
          <a:p>
            <a:r>
              <a:rPr lang="ru-RU" sz="1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ru-RU" sz="16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8(3532)786416, 8(3532)786253</a:t>
            </a:r>
            <a:endParaRPr lang="ru-RU" sz="1600" b="1" dirty="0">
              <a:solidFill>
                <a:srgbClr val="0C4B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76" y="3303671"/>
            <a:ext cx="2520780" cy="25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682017" y="2926355"/>
            <a:ext cx="7346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rPr>
              <a:t>подпрограмма «Повышение эффективности бюджетных расходов Оренбургской области» (утверждена постановлением Правительства от 25.12.2018 № 886-пп)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89518" y="1447828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Movavi Grotesque Black" panose="020B0803030000020004" pitchFamily="34" charset="-52"/>
                <a:cs typeface="Arial" panose="020B0604020202020204" pitchFamily="34" charset="0"/>
              </a:rPr>
              <a:t>1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89518" y="5127667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vavi Grotesque Black" panose="020B0803030000020004" pitchFamily="34" charset="-52"/>
                <a:cs typeface="Arial" panose="020B0604020202020204" pitchFamily="34" charset="0"/>
              </a:rPr>
              <a:t>3</a:t>
            </a:r>
            <a:endParaRPr lang="ru-RU" sz="8000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674211" y="1442722"/>
            <a:ext cx="7354417" cy="4383038"/>
            <a:chOff x="3413510" y="1329402"/>
            <a:chExt cx="7354418" cy="438303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432517" y="1975943"/>
              <a:ext cx="73194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C4B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которым утвержден порядок и критерии конкурсного отбора </a:t>
              </a:r>
              <a:r>
                <a:rPr lang="ru-RU" sz="1600" b="1" dirty="0" smtClean="0">
                  <a:solidFill>
                    <a:srgbClr val="0C4B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проектов</a:t>
              </a:r>
              <a:endParaRPr lang="ru-RU" sz="16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42746" y="3831115"/>
              <a:ext cx="73251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C4B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Правила предоставления и распределения субсидии из областного бюджета на реализацию </a:t>
              </a:r>
              <a:r>
                <a:rPr lang="ru-RU" sz="1600" b="1" dirty="0" smtClean="0">
                  <a:solidFill>
                    <a:srgbClr val="0C4B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инициативных проектов</a:t>
              </a:r>
              <a:endParaRPr lang="ru-RU" sz="16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13510" y="4764936"/>
              <a:ext cx="73194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2A9690"/>
                  </a:solidFill>
                </a:rPr>
                <a:t>приказ Минфина области от 30.08.2017 № </a:t>
              </a:r>
              <a:r>
                <a:rPr lang="ru-RU" sz="2000" b="1" kern="0" dirty="0" smtClean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2A9690"/>
                  </a:solidFill>
                </a:rPr>
                <a:t>129, </a:t>
              </a:r>
              <a:endParaRPr lang="ru-RU" sz="20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32517" y="1329402"/>
              <a:ext cx="7224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2A9690"/>
                  </a:solidFill>
                </a:rPr>
                <a:t>постановление Правительства Оренбургской области </a:t>
              </a:r>
            </a:p>
            <a:p>
              <a:r>
                <a:rPr lang="ru-RU" sz="20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2A9690"/>
                  </a:solidFill>
                </a:rPr>
                <a:t>от 14.11.2016 № </a:t>
              </a:r>
              <a:r>
                <a:rPr lang="ru-RU" sz="2000" b="1" kern="0" dirty="0" smtClean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2A9690"/>
                  </a:solidFill>
                </a:rPr>
                <a:t>851-пп,</a:t>
              </a:r>
              <a:endParaRPr lang="ru-RU" sz="20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42746" y="5127666"/>
              <a:ext cx="73194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C4B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которым </a:t>
              </a:r>
              <a:r>
                <a:rPr lang="ru-RU" sz="1600" b="1" dirty="0">
                  <a:solidFill>
                    <a:srgbClr val="0C4B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регулируются отдельные вопросы организации и проведения конкурсного отбора проектов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" y="81544"/>
            <a:ext cx="1086416" cy="10864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5140" y="393919"/>
            <a:ext cx="451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</a:t>
            </a:r>
            <a:r>
              <a:rPr lang="ru-RU" dirty="0"/>
              <a:t> </a:t>
            </a:r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правовая база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5140" y="1479805"/>
            <a:ext cx="34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88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5140" y="3156932"/>
            <a:ext cx="1231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88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61965" y="4834060"/>
            <a:ext cx="1231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88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3000"/>
    </mc:Choice>
    <mc:Fallback xmlns="">
      <p:transition spd="slow" advClick="0" advTm="8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8218018" y="1432509"/>
            <a:ext cx="185211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9900" kern="0" dirty="0">
                <a:solidFill>
                  <a:sysClr val="window" lastClr="FFFFFF"/>
                </a:solidFill>
                <a:latin typeface="Movavi Grotesque Black" pitchFamily="34" charset="-52"/>
              </a:rPr>
              <a:t>3</a:t>
            </a:r>
          </a:p>
        </p:txBody>
      </p:sp>
      <p:sp>
        <p:nvSpPr>
          <p:cNvPr id="3" name="AutoShape 4" descr="https://www.britishtriathlon.org/website/var/tmp/image-thumbnails/0/5618/thumb__NewsThumbnail/committee-thumb.pn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britishtriathlon.org/website/var/tmp/image-thumbnails/0/5618/thumb__NewsThumbnail/committee-thumb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www.britishtriathlon.org/website/var/tmp/image-thumbnails/0/5618/thumb__NewsThumbnail/committee-thumb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https://www.britishtriathlon.org/website/var/tmp/image-thumbnails/0/5618/thumb__NewsThumbnail/committee-thumb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14" descr="https://fiverr-res.cloudinary.com/images/t_main1,q_auto,f_auto/gigs/101764352/original/1a2f65ade73dd0efa97119c0ef10cbab05bc7486/write-you-a-short-story-of-your-choice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17" descr="http://www.free-icons-download.net/images/clipboard-icon-63304.png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" y="81544"/>
            <a:ext cx="1086416" cy="10864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66826" y="393919"/>
            <a:ext cx="10484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Упрощенная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реализации инициативного бюджетирования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624751"/>
            <a:ext cx="9708736" cy="435133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2" descr="C:\Users\user\Desktop\выбор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145742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73" y="4446753"/>
            <a:ext cx="1692684" cy="169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8" descr="C:\Users\user\Desktop\комисс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92" y="4301171"/>
            <a:ext cx="1811499" cy="18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000"/>
    </mc:Choice>
    <mc:Fallback xmlns="">
      <p:transition spd="slow" advClick="0" advTm="8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9228" y="314509"/>
            <a:ext cx="903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по инициативному бюджетированию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4414" y="1407693"/>
            <a:ext cx="87002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latin typeface="Movavi Grotesque Black" panose="020B0803030000020004" pitchFamily="34" charset="-52"/>
              </a:rPr>
              <a:t>объекты электро-, тепло-, газо- и водоснабжения, водоотведения, снабжения населения топливом;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latin typeface="Movavi Grotesque Black" panose="020B0803030000020004" pitchFamily="34" charset="-52"/>
              </a:rPr>
              <a:t>объекты благоустройства;</a:t>
            </a:r>
          </a:p>
          <a:p>
            <a:endParaRPr lang="ru-RU" sz="2800" b="1" dirty="0">
              <a:ln>
                <a:solidFill>
                  <a:schemeClr val="tx1"/>
                </a:solidFill>
              </a:ln>
              <a:solidFill>
                <a:srgbClr val="216D83"/>
              </a:solidFill>
              <a:latin typeface="Movavi Grotesque Black" panose="020B0803030000020004" pitchFamily="34" charset="-52"/>
            </a:endParaRP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B061A6"/>
                </a:solidFill>
                <a:latin typeface="Movavi Grotesque Black" panose="020B0803030000020004" pitchFamily="34" charset="-52"/>
              </a:rPr>
              <a:t>автомобильные дороги местного значения и сооружения на них;</a:t>
            </a:r>
          </a:p>
          <a:p>
            <a:endParaRPr lang="ru-RU" sz="2800" b="1" dirty="0">
              <a:ln>
                <a:solidFill>
                  <a:schemeClr val="tx1"/>
                </a:solidFill>
              </a:ln>
              <a:solidFill>
                <a:srgbClr val="216D83"/>
              </a:solidFill>
              <a:latin typeface="Movavi Grotesque Black" panose="020B0803030000020004" pitchFamily="34" charset="-52"/>
            </a:endParaRP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latin typeface="Movavi Grotesque Black" panose="020B0803030000020004" pitchFamily="34" charset="-52"/>
              </a:rPr>
              <a:t>объекты для обеспечения жителей услугами бытового обслуживания;</a:t>
            </a:r>
          </a:p>
          <a:p>
            <a:endParaRPr lang="ru-RU" sz="2800" b="1" dirty="0">
              <a:ln>
                <a:solidFill>
                  <a:schemeClr val="tx1"/>
                </a:solidFill>
              </a:ln>
              <a:solidFill>
                <a:srgbClr val="216D83"/>
              </a:solidFill>
              <a:latin typeface="Movavi Grotesque Black" panose="020B0803030000020004" pitchFamily="34" charset="-52"/>
            </a:endParaRP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B061A6"/>
                </a:solidFill>
                <a:latin typeface="Movavi Grotesque Black" panose="020B0803030000020004" pitchFamily="34" charset="-52"/>
              </a:rPr>
              <a:t>игровые площадки;</a:t>
            </a:r>
          </a:p>
        </p:txBody>
      </p:sp>
      <p:pic>
        <p:nvPicPr>
          <p:cNvPr id="5" name="Picture 2" descr="http://cdn.onlinewebfonts.com/svg/img_4661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19" y="3221409"/>
            <a:ext cx="1089100" cy="7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cdn.onlinewebfonts.com/svg/download_1969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40" y="1632305"/>
            <a:ext cx="838259" cy="9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40" y="5512018"/>
            <a:ext cx="838259" cy="8382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19" y="4210939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9228" y="314509"/>
            <a:ext cx="903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по инициативному бюджетированию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2017" y="991734"/>
            <a:ext cx="870027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latin typeface="Movavi Grotesque Black" panose="020B0803030000020004" pitchFamily="34" charset="-52"/>
              </a:rPr>
              <a:t>объекты библиотечного обслуживания населения;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latin typeface="Movavi Grotesque Black" panose="020B0803030000020004" pitchFamily="34" charset="-52"/>
              </a:rPr>
              <a:t>объекты культуры;</a:t>
            </a:r>
          </a:p>
          <a:p>
            <a:endParaRPr lang="en-US" sz="1600" b="1" dirty="0" smtClean="0">
              <a:ln>
                <a:solidFill>
                  <a:schemeClr val="tx1"/>
                </a:solidFill>
              </a:ln>
              <a:solidFill>
                <a:srgbClr val="216D83"/>
              </a:solidFill>
              <a:latin typeface="Movavi Grotesque Black" panose="020B0803030000020004" pitchFamily="34" charset="-52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216D83"/>
              </a:solidFill>
              <a:latin typeface="Movavi Grotesque Black" panose="020B0803030000020004" pitchFamily="34" charset="-52"/>
            </a:endParaRP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B061A6"/>
                </a:solidFill>
                <a:latin typeface="Movavi Grotesque Black" panose="020B0803030000020004" pitchFamily="34" charset="-52"/>
              </a:rPr>
              <a:t>объекты культурного наследия, находящиеся в собственности участника конкурсного отбора;</a:t>
            </a:r>
          </a:p>
          <a:p>
            <a:endParaRPr lang="en-US" sz="1200" b="1" dirty="0" smtClean="0">
              <a:ln>
                <a:solidFill>
                  <a:schemeClr val="tx1"/>
                </a:solidFill>
              </a:ln>
              <a:solidFill>
                <a:srgbClr val="216D83"/>
              </a:solidFill>
              <a:latin typeface="Movavi Grotesque Black" panose="020B0803030000020004" pitchFamily="34" charset="-52"/>
            </a:endParaRPr>
          </a:p>
          <a:p>
            <a:endParaRPr lang="ru-RU" sz="1200" b="1" dirty="0">
              <a:ln>
                <a:solidFill>
                  <a:schemeClr val="tx1"/>
                </a:solidFill>
              </a:ln>
              <a:solidFill>
                <a:srgbClr val="216D83"/>
              </a:solidFill>
              <a:latin typeface="Movavi Grotesque Black" panose="020B0803030000020004" pitchFamily="34" charset="-52"/>
            </a:endParaRP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latin typeface="Movavi Grotesque Black" panose="020B0803030000020004" pitchFamily="34" charset="-52"/>
              </a:rPr>
              <a:t>объекты физической культуры и массового спорта;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latin typeface="Movavi Grotesque Black" panose="020B0803030000020004" pitchFamily="34" charset="-52"/>
              </a:rPr>
              <a:t>места массового отдыха населения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latin typeface="Movavi Grotesque Black" panose="020B0803030000020004" pitchFamily="34" charset="-52"/>
              </a:rPr>
              <a:t>;</a:t>
            </a:r>
          </a:p>
          <a:p>
            <a:endParaRPr lang="en-US" sz="1200" b="1" dirty="0" smtClean="0">
              <a:ln>
                <a:solidFill>
                  <a:schemeClr val="tx1"/>
                </a:solidFill>
              </a:ln>
              <a:solidFill>
                <a:srgbClr val="216D83"/>
              </a:solidFill>
              <a:latin typeface="Movavi Grotesque Black" panose="020B0803030000020004" pitchFamily="34" charset="-52"/>
            </a:endParaRPr>
          </a:p>
          <a:p>
            <a:endParaRPr lang="ru-RU" sz="1200" b="1" dirty="0">
              <a:ln>
                <a:solidFill>
                  <a:schemeClr val="tx1"/>
                </a:solidFill>
              </a:ln>
              <a:solidFill>
                <a:srgbClr val="216D83"/>
              </a:solidFill>
              <a:latin typeface="Movavi Grotesque Black" panose="020B0803030000020004" pitchFamily="34" charset="-52"/>
            </a:endParaRP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B061A6"/>
                </a:solidFill>
                <a:latin typeface="Movavi Grotesque Black" panose="020B0803030000020004" pitchFamily="34" charset="-52"/>
              </a:rPr>
              <a:t>места захоронения;</a:t>
            </a:r>
          </a:p>
          <a:p>
            <a:endParaRPr lang="ru-RU" sz="2800" b="1" dirty="0" smtClean="0">
              <a:ln>
                <a:solidFill>
                  <a:schemeClr val="tx1"/>
                </a:solidFill>
              </a:ln>
              <a:solidFill>
                <a:srgbClr val="B061A6"/>
              </a:solidFill>
              <a:latin typeface="Movavi Grotesque Black" panose="020B0803030000020004" pitchFamily="34" charset="-52"/>
            </a:endParaRP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latin typeface="Movavi Grotesque Black" panose="020B0803030000020004" pitchFamily="34" charset="-52"/>
              </a:rPr>
              <a:t>коммунальная техника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latin typeface="Movavi Grotesque Black" panose="020B0803030000020004" pitchFamily="34" charset="-52"/>
              </a:rPr>
              <a:t>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B061A6"/>
              </a:solidFill>
              <a:latin typeface="Movavi Grotesque Black" panose="020B0803030000020004" pitchFamily="34" charset="-52"/>
            </a:endParaRPr>
          </a:p>
        </p:txBody>
      </p:sp>
      <p:pic>
        <p:nvPicPr>
          <p:cNvPr id="14" name="Picture 4" descr="https://image.flaticon.com/icons/png/512/12/123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61" y="4634553"/>
            <a:ext cx="840593" cy="75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www.shareicon.net/data/2016/04/11/748104_game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37" y="3683234"/>
            <a:ext cx="747932" cy="73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4" y="991734"/>
            <a:ext cx="966733" cy="892617"/>
          </a:xfrm>
          <a:prstGeom prst="rect">
            <a:avLst/>
          </a:prstGeom>
        </p:spPr>
      </p:pic>
      <p:pic>
        <p:nvPicPr>
          <p:cNvPr id="20" name="Picture 4" descr="http://cdn.onlinewebfonts.com/svg/download_33007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4" y="2298855"/>
            <a:ext cx="837595" cy="9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36" y="5639615"/>
            <a:ext cx="1142236" cy="6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" y="14432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5140" y="393919"/>
            <a:ext cx="965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 в Оренбургской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9028" y="624751"/>
            <a:ext cx="11030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Участники: </a:t>
            </a:r>
            <a:endParaRPr lang="ru-RU" sz="3600" b="1" dirty="0" smtClean="0">
              <a:solidFill>
                <a:srgbClr val="0C4B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3600" b="1" dirty="0" err="1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ельские</a:t>
            </a:r>
            <a:r>
              <a:rPr lang="ru-RU" sz="3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поселения                                           </a:t>
            </a:r>
            <a:r>
              <a:rPr lang="ru-RU" sz="24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0-3 населенных пунктов – </a:t>
            </a:r>
            <a:r>
              <a:rPr lang="ru-RU" sz="24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заявка, 4-6 населенных пунктов – 2 заявки, 7 и </a:t>
            </a:r>
            <a:r>
              <a:rPr lang="ru-RU" sz="24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населенных </a:t>
            </a:r>
            <a:r>
              <a:rPr lang="ru-RU" sz="24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 </a:t>
            </a:r>
            <a:r>
              <a:rPr lang="ru-RU" sz="24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4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заявки)</a:t>
            </a:r>
            <a:endParaRPr lang="ru-RU" sz="2400" b="1" dirty="0" smtClean="0">
              <a:solidFill>
                <a:srgbClr val="0C4B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округа, имеющие сельские                     </a:t>
            </a:r>
          </a:p>
          <a:p>
            <a:r>
              <a:rPr lang="ru-RU" sz="3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населенные пункты </a:t>
            </a:r>
            <a:r>
              <a:rPr lang="ru-RU" sz="24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количеству населенных пунктов)</a:t>
            </a:r>
            <a:endParaRPr lang="ru-RU" sz="2400" b="1" dirty="0">
              <a:solidFill>
                <a:srgbClr val="0C4B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616" y="3739145"/>
            <a:ext cx="1000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Субсидия:</a:t>
            </a:r>
            <a:r>
              <a:rPr lang="ru-RU" sz="44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проект – до 1,5 млн рублей</a:t>
            </a:r>
            <a:endParaRPr lang="ru-RU" sz="3600" b="1" dirty="0">
              <a:solidFill>
                <a:srgbClr val="0C4B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0200" y="4781804"/>
            <a:ext cx="1000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r>
              <a:rPr lang="ru-RU" sz="4400" b="1" dirty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бюджет,  местный бюджет</a:t>
            </a:r>
            <a:r>
              <a:rPr lang="ru-RU" sz="3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инициативные платежи </a:t>
            </a:r>
            <a:endParaRPr lang="ru-RU" sz="3600" b="1" dirty="0">
              <a:solidFill>
                <a:srgbClr val="0C4B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24" y="1055958"/>
            <a:ext cx="1231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88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712" y="3474653"/>
            <a:ext cx="1231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88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715" y="5096011"/>
            <a:ext cx="1231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88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2775" y="1023877"/>
            <a:ext cx="11130195" cy="57531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 </a:t>
            </a:r>
            <a:endParaRPr lang="ru-RU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7DE537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AutoShape 4" descr="https://www.britishtriathlon.org/website/var/tmp/image-thumbnails/0/5618/thumb__NewsThumbnail/committee-thumb.pn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britishtriathlon.org/website/var/tmp/image-thumbnails/0/5618/thumb__NewsThumbnail/committee-thumb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www.britishtriathlon.org/website/var/tmp/image-thumbnails/0/5618/thumb__NewsThumbnail/committee-thumb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https://www.britishtriathlon.org/website/var/tmp/image-thumbnails/0/5618/thumb__NewsThumbnail/committee-thumb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14" descr="https://fiverr-res.cloudinary.com/images/t_main1,q_auto,f_auto/gigs/101764352/original/1a2f65ade73dd0efa97119c0ef10cbab05bc7486/write-you-a-short-story-of-your-choice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17" descr="http://www.free-icons-download.net/images/clipboard-icon-63304.png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43876" y="2213047"/>
            <a:ext cx="3811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до </a:t>
            </a:r>
            <a:r>
              <a:rPr lang="ru-RU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B061A6"/>
                </a:solidFill>
              </a:rPr>
              <a:t>1,5 </a:t>
            </a:r>
            <a:r>
              <a:rPr lang="ru-RU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B061A6"/>
                </a:solidFill>
              </a:rPr>
              <a:t>млн рублей</a:t>
            </a:r>
            <a:r>
              <a:rPr lang="ru-RU" sz="2000" kern="0" dirty="0">
                <a:ln>
                  <a:solidFill>
                    <a:sysClr val="windowText" lastClr="000000"/>
                  </a:solidFill>
                </a:ln>
                <a:solidFill>
                  <a:srgbClr val="B061A6"/>
                </a:solidFill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</a:rPr>
              <a:t>на 1 проект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561" y="1517303"/>
            <a:ext cx="1121135" cy="7385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2243877" y="1394157"/>
            <a:ext cx="3745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</a:t>
            </a:r>
          </a:p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386273" y="4080538"/>
            <a:ext cx="4151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не менее </a:t>
            </a:r>
            <a:r>
              <a:rPr lang="ru-RU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B061A6"/>
                </a:solidFill>
              </a:rPr>
              <a:t>4%</a:t>
            </a:r>
            <a:r>
              <a:rPr lang="ru-RU" sz="2000" kern="0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</a:rPr>
              <a:t>от областных средств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400527" y="3149887"/>
            <a:ext cx="3550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</a:t>
            </a:r>
          </a:p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700696" y="2155657"/>
            <a:ext cx="3881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</a:rPr>
              <a:t>Обязательное софинансирование проекта:</a:t>
            </a:r>
          </a:p>
          <a:p>
            <a:pPr defTabSz="914377">
              <a:defRPr/>
            </a:pPr>
            <a:r>
              <a:rPr lang="ru-RU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B061A6"/>
                </a:solidFill>
              </a:rPr>
              <a:t>10</a:t>
            </a:r>
            <a:r>
              <a:rPr lang="ru-RU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B061A6"/>
                </a:solidFill>
              </a:rPr>
              <a:t>%</a:t>
            </a:r>
            <a:r>
              <a:rPr lang="ru-RU" sz="2000" kern="0" dirty="0">
                <a:solidFill>
                  <a:sysClr val="windowText" lastClr="000000"/>
                </a:solidFill>
              </a:rPr>
              <a:t> </a:t>
            </a:r>
            <a:r>
              <a:rPr lang="ru-RU" sz="2000" kern="0" dirty="0" smtClean="0">
                <a:solidFill>
                  <a:sysClr val="windowText" lastClr="000000"/>
                </a:solidFill>
              </a:rPr>
              <a:t>местный бюджет </a:t>
            </a:r>
          </a:p>
          <a:p>
            <a:pPr defTabSz="914377">
              <a:defRPr/>
            </a:pPr>
            <a:r>
              <a:rPr lang="ru-RU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B061A6"/>
                </a:solidFill>
              </a:rPr>
              <a:t>90</a:t>
            </a:r>
            <a:r>
              <a:rPr lang="ru-RU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B061A6"/>
                </a:solidFill>
              </a:rPr>
              <a:t>% </a:t>
            </a:r>
            <a:r>
              <a:rPr lang="ru-RU" sz="2000" kern="0" dirty="0" smtClean="0">
                <a:solidFill>
                  <a:sysClr val="windowText" lastClr="000000"/>
                </a:solidFill>
              </a:rPr>
              <a:t>областные средства</a:t>
            </a:r>
          </a:p>
          <a:p>
            <a:pPr defTabSz="914377">
              <a:defRPr/>
            </a:pPr>
            <a:endParaRPr lang="ru-RU" sz="2000" kern="0" dirty="0" smtClean="0">
              <a:solidFill>
                <a:sysClr val="windowText" lastClr="000000"/>
              </a:solidFill>
            </a:endParaRPr>
          </a:p>
          <a:p>
            <a:pPr defTabSz="914377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</a:rPr>
              <a:t>Дополнительные средства местного бюджета </a:t>
            </a:r>
            <a:r>
              <a:rPr lang="ru-RU" sz="2000" kern="0" dirty="0" smtClean="0">
                <a:solidFill>
                  <a:sysClr val="windowText" lastClr="000000"/>
                </a:solidFill>
              </a:rPr>
              <a:t>(при необходимости)</a:t>
            </a:r>
            <a:endParaRPr lang="ru-RU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810038" y="1394157"/>
            <a:ext cx="3550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</a:t>
            </a:r>
          </a:p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932094" y="5827492"/>
            <a:ext cx="3678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kern="0" dirty="0">
                <a:solidFill>
                  <a:sysClr val="windowText" lastClr="000000"/>
                </a:solidFill>
              </a:rPr>
              <a:t>ограничения не установлены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032067" y="4996495"/>
            <a:ext cx="3550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Спонсорская </a:t>
            </a:r>
          </a:p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47" y="1461635"/>
            <a:ext cx="1133805" cy="1133805"/>
          </a:xfrm>
          <a:prstGeom prst="rect">
            <a:avLst/>
          </a:prstGeom>
        </p:spPr>
      </p:pic>
      <p:pic>
        <p:nvPicPr>
          <p:cNvPr id="2050" name="Picture 2" descr="http://cdn.onlinewebfonts.com/svg/download_596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09" y="3111048"/>
            <a:ext cx="1289452" cy="11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ucasdelgado.com.ar/idioms/img/malet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61" y="4752950"/>
            <a:ext cx="1667933" cy="15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0" y="5104077"/>
            <a:ext cx="1515001" cy="151500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243876" y="5070231"/>
            <a:ext cx="6351972" cy="1218620"/>
            <a:chOff x="1682906" y="3802673"/>
            <a:chExt cx="4763979" cy="91396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682906" y="3802673"/>
              <a:ext cx="4763979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2A96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Средства на социально </a:t>
              </a:r>
            </a:p>
            <a:p>
              <a:r>
                <a:rPr lang="ru-RU" sz="2400" b="1" dirty="0">
                  <a:solidFill>
                    <a:srgbClr val="2A96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значимые мероприятия 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57228" y="4439639"/>
              <a:ext cx="27588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ru-RU" kern="0" dirty="0">
                  <a:solidFill>
                    <a:sysClr val="windowText" lastClr="000000"/>
                  </a:solidFill>
                </a:rPr>
                <a:t>ограничения не установлены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" y="47988"/>
            <a:ext cx="900985" cy="90098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014426" y="225927"/>
            <a:ext cx="965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6179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00"/>
    </mc:Choice>
    <mc:Fallback xmlns="">
      <p:transition spd="slow" advTm="16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3528" y="312376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54982" y="1294612"/>
            <a:ext cx="7704856" cy="13041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2A969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Организатор конкурсного отбора –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969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министерство финансов Оренбургской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185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области </a:t>
            </a:r>
            <a:r>
              <a:rPr lang="ru-RU" sz="2800" b="1" u="sng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rPr>
              <a:t>осуществляет:</a:t>
            </a:r>
            <a:endParaRPr lang="ru-RU" sz="2000" b="1" u="sng" kern="0" dirty="0">
              <a:ln w="9525">
                <a:solidFill>
                  <a:prstClr val="black"/>
                </a:solidFill>
                <a:prstDash val="solid"/>
              </a:ln>
              <a:solidFill>
                <a:srgbClr val="2A969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5806" y="2867020"/>
            <a:ext cx="4291980" cy="64294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2A969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Прием документов на конкурс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05806" y="3742941"/>
            <a:ext cx="7376344" cy="7745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2A969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Проверку конкурсных документов и соответствие критериев отбора проекта и конкурсной документации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05806" y="4785788"/>
            <a:ext cx="7376344" cy="8572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2A969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Оценку проектов (в соответствии с методикой балльной оценки)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53528" y="2465216"/>
            <a:ext cx="10948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88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32265" y="3402285"/>
            <a:ext cx="10948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88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11002" y="4517504"/>
            <a:ext cx="10948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88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9228" y="314509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76006" y="3496686"/>
            <a:ext cx="7429552" cy="142876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2A96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rPr>
              <a:t>РЕШЕНИЕ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конкурсного отбора принимает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sz="3200" b="1" u="sng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rPr>
              <a:t>КОНКУРСНАЯ КОМИССИЯ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16902" y="1039076"/>
            <a:ext cx="8147760" cy="181463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2A96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комиссии </a:t>
            </a:r>
            <a:r>
              <a:rPr lang="ru-RU" sz="3200" b="1" u="sng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rPr>
              <a:t>УТВЕРЖДЕН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Приложением № 2 </a:t>
            </a:r>
            <a:b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постановлению Правительства Оренбургской области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u="sng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rPr>
              <a:t>от 14.11.2016 № 851-пп 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5726435" y="2973063"/>
            <a:ext cx="928694" cy="497216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76006" y="5061295"/>
            <a:ext cx="7429552" cy="8993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2A96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u="sng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rPr>
              <a:t>КОНКУРСНАЯ КОМИССИЯ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главного распорядителя средств областного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8257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9228" y="314509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4544" y="2231668"/>
            <a:ext cx="9944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1A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66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1A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ноября 2022 </a:t>
            </a:r>
            <a:r>
              <a:rPr lang="ru-RU" sz="66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1A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0864" y="4056725"/>
            <a:ext cx="10977179" cy="889318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 конкурсной комиссии по рассмотрению и утверждению </a:t>
            </a:r>
            <a:r>
              <a:rPr lang="ru-RU" sz="28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инициативных </a:t>
            </a:r>
            <a:r>
              <a:rPr lang="ru-RU" sz="28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1A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2023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1A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5400" b="1" kern="0" dirty="0">
              <a:ln w="9525">
                <a:solidFill>
                  <a:prstClr val="black"/>
                </a:solidFill>
                <a:prstDash val="solid"/>
              </a:ln>
              <a:solidFill>
                <a:srgbClr val="41AF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9228" y="314509"/>
            <a:ext cx="8761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распорядители средств областного бюджета</a:t>
            </a:r>
            <a:endParaRPr lang="ru-RU" sz="2400" b="1" dirty="0" smtClean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43719" y="1567132"/>
            <a:ext cx="8738731" cy="4068857"/>
            <a:chOff x="3243719" y="1567132"/>
            <a:chExt cx="8167231" cy="4068857"/>
          </a:xfrm>
        </p:grpSpPr>
        <p:sp>
          <p:nvSpPr>
            <p:cNvPr id="22" name="TextBox 21"/>
            <p:cNvSpPr txBox="1"/>
            <p:nvPr/>
          </p:nvSpPr>
          <p:spPr>
            <a:xfrm>
              <a:off x="3243719" y="4743437"/>
              <a:ext cx="765288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b="1" dirty="0">
                  <a:ln>
                    <a:solidFill>
                      <a:schemeClr val="tx1"/>
                    </a:solidFill>
                  </a:ln>
                  <a:solidFill>
                    <a:srgbClr val="B061A6"/>
                  </a:solidFill>
                  <a:latin typeface="Movavi Grotesque Black" panose="020B0803030000020004" pitchFamily="34" charset="-52"/>
                </a:rPr>
                <a:t>Министерство региональной и информационной политики Оренбургской области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43719" y="2749011"/>
              <a:ext cx="67099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b="1" dirty="0">
                  <a:ln>
                    <a:solidFill>
                      <a:schemeClr val="tx1"/>
                    </a:solidFill>
                  </a:ln>
                  <a:solidFill>
                    <a:srgbClr val="B061A6"/>
                  </a:solidFill>
                  <a:latin typeface="Movavi Grotesque Black" panose="020B0803030000020004" pitchFamily="34" charset="-52"/>
                </a:rPr>
                <a:t>Министерство</a:t>
              </a:r>
              <a:r>
                <a:rPr lang="ru-RU" sz="2600" b="1" dirty="0">
                  <a:ln>
                    <a:solidFill>
                      <a:schemeClr val="tx1"/>
                    </a:solidFill>
                  </a:ln>
                  <a:solidFill>
                    <a:srgbClr val="216D83"/>
                  </a:solidFill>
                  <a:latin typeface="Movavi Grotesque Black" panose="020B0803030000020004" pitchFamily="34" charset="-52"/>
                </a:rPr>
                <a:t> </a:t>
              </a:r>
              <a:r>
                <a:rPr lang="ru-RU" sz="2600" b="1" dirty="0">
                  <a:ln>
                    <a:solidFill>
                      <a:schemeClr val="tx1"/>
                    </a:solidFill>
                  </a:ln>
                  <a:solidFill>
                    <a:srgbClr val="B061A6"/>
                  </a:solidFill>
                  <a:latin typeface="Movavi Grotesque Black" panose="020B0803030000020004" pitchFamily="34" charset="-52"/>
                </a:rPr>
                <a:t>культуры Оренбургской области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43719" y="3561558"/>
              <a:ext cx="610030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b="1" dirty="0">
                  <a:ln>
                    <a:solidFill>
                      <a:schemeClr val="tx1"/>
                    </a:solidFill>
                  </a:ln>
                  <a:solidFill>
                    <a:srgbClr val="216D83"/>
                  </a:solidFill>
                  <a:latin typeface="Movavi Grotesque Black" panose="020B0803030000020004" pitchFamily="34" charset="-52"/>
                </a:rPr>
                <a:t>Министерство </a:t>
              </a:r>
              <a:r>
                <a:rPr lang="ru-RU" sz="2600" b="1" dirty="0" smtClean="0">
                  <a:ln>
                    <a:solidFill>
                      <a:schemeClr val="tx1"/>
                    </a:solidFill>
                  </a:ln>
                  <a:solidFill>
                    <a:srgbClr val="216D83"/>
                  </a:solidFill>
                  <a:latin typeface="Movavi Grotesque Black" panose="020B0803030000020004" pitchFamily="34" charset="-52"/>
                </a:rPr>
                <a:t>физической культуры и спорта Оренбургской области</a:t>
              </a:r>
              <a:endParaRPr lang="ru-RU" sz="2600" b="1" dirty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latin typeface="Movavi Grotesque Black" panose="020B0803030000020004" pitchFamily="34" charset="-5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79665" y="1567132"/>
              <a:ext cx="813128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b="1" dirty="0">
                  <a:ln>
                    <a:solidFill>
                      <a:schemeClr val="tx1"/>
                    </a:solidFill>
                  </a:ln>
                  <a:solidFill>
                    <a:srgbClr val="216D83"/>
                  </a:solidFill>
                  <a:latin typeface="Movavi Grotesque Black" panose="020B0803030000020004" pitchFamily="34" charset="-52"/>
                </a:rPr>
                <a:t>Министерство строительства, жилищно-коммунального, дорожного хозяйства и </a:t>
              </a:r>
              <a:r>
                <a:rPr lang="ru-RU" sz="2600" b="1" dirty="0" smtClean="0">
                  <a:ln>
                    <a:solidFill>
                      <a:schemeClr val="tx1"/>
                    </a:solidFill>
                  </a:ln>
                  <a:solidFill>
                    <a:srgbClr val="216D83"/>
                  </a:solidFill>
                  <a:latin typeface="Movavi Grotesque Black" panose="020B0803030000020004" pitchFamily="34" charset="-52"/>
                </a:rPr>
                <a:t>транспорта Оренбургской </a:t>
              </a:r>
              <a:r>
                <a:rPr lang="ru-RU" sz="2600" b="1" dirty="0">
                  <a:ln>
                    <a:solidFill>
                      <a:schemeClr val="tx1"/>
                    </a:solidFill>
                  </a:ln>
                  <a:solidFill>
                    <a:srgbClr val="216D83"/>
                  </a:solidFill>
                  <a:latin typeface="Movavi Grotesque Black" panose="020B0803030000020004" pitchFamily="34" charset="-52"/>
                </a:rPr>
                <a:t>области</a:t>
              </a: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02" y="1417206"/>
            <a:ext cx="980923" cy="9809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67" y="2539947"/>
            <a:ext cx="879791" cy="8797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32" y="3561556"/>
            <a:ext cx="857659" cy="857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r="23633"/>
          <a:stretch/>
        </p:blipFill>
        <p:spPr>
          <a:xfrm>
            <a:off x="2171944" y="4813044"/>
            <a:ext cx="714131" cy="7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>
            <a:graphicFrameLocks/>
          </p:cNvGraphicFramePr>
          <p:nvPr>
            <p:extLst/>
          </p:nvPr>
        </p:nvGraphicFramePr>
        <p:xfrm>
          <a:off x="654272" y="1330586"/>
          <a:ext cx="11240332" cy="313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15655" y="2534979"/>
            <a:ext cx="1620957" cy="703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160</a:t>
            </a:r>
            <a:r>
              <a:rPr lang="ru-RU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</a:p>
          <a:p>
            <a:pPr algn="ctr">
              <a:lnSpc>
                <a:spcPts val="25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млн рублей</a:t>
            </a:r>
            <a:endParaRPr lang="ru-RU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05129" y="2548302"/>
            <a:ext cx="1620957" cy="703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435</a:t>
            </a:r>
            <a:r>
              <a:rPr lang="ru-RU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</a:p>
          <a:p>
            <a:pPr algn="ctr">
              <a:lnSpc>
                <a:spcPts val="25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млн рублей</a:t>
            </a:r>
            <a:endParaRPr lang="ru-RU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9561" y="2534980"/>
            <a:ext cx="1620957" cy="703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125</a:t>
            </a:r>
            <a:r>
              <a:rPr lang="ru-RU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</a:p>
          <a:p>
            <a:pPr algn="ctr">
              <a:lnSpc>
                <a:spcPts val="25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млн рублей</a:t>
            </a:r>
            <a:endParaRPr lang="ru-RU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93969" y="3787274"/>
            <a:ext cx="9084545" cy="648142"/>
            <a:chOff x="778037" y="3463202"/>
            <a:chExt cx="9084545" cy="648142"/>
          </a:xfrm>
        </p:grpSpPr>
        <p:sp>
          <p:nvSpPr>
            <p:cNvPr id="29" name="TextBox 28"/>
            <p:cNvSpPr txBox="1"/>
            <p:nvPr/>
          </p:nvSpPr>
          <p:spPr>
            <a:xfrm>
              <a:off x="6883206" y="3465013"/>
              <a:ext cx="2979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с</a:t>
              </a:r>
              <a:r>
                <a:rPr lang="ru-RU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редства </a:t>
              </a:r>
            </a:p>
            <a:p>
              <a:pPr algn="ctr"/>
              <a:r>
                <a:rPr lang="ru-RU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областного бюджета</a:t>
              </a:r>
              <a:endParaRPr lang="ru-RU" b="1" dirty="0">
                <a:solidFill>
                  <a:srgbClr val="146278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8037" y="3463202"/>
              <a:ext cx="2028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и</a:t>
              </a:r>
              <a:r>
                <a:rPr lang="ru-RU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нициативные</a:t>
              </a:r>
            </a:p>
            <a:p>
              <a:pPr algn="ctr"/>
              <a:r>
                <a:rPr lang="ru-RU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платежи</a:t>
              </a:r>
              <a:endParaRPr lang="ru-RU" b="1" dirty="0">
                <a:solidFill>
                  <a:srgbClr val="146278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54586" y="3463202"/>
              <a:ext cx="2979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с</a:t>
              </a:r>
              <a:r>
                <a:rPr lang="ru-RU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редства </a:t>
              </a:r>
            </a:p>
            <a:p>
              <a:pPr algn="ctr"/>
              <a:r>
                <a:rPr lang="ru-RU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местных бюджетов</a:t>
              </a:r>
              <a:endParaRPr lang="ru-RU" b="1" dirty="0">
                <a:solidFill>
                  <a:srgbClr val="146278"/>
                </a:solidFill>
                <a:latin typeface="Century Schoolbook" panose="02040604050505020304" pitchFamily="18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731838" y="1106076"/>
            <a:ext cx="10726933" cy="605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32442" y="644142"/>
            <a:ext cx="108621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Общая стоимость </a:t>
            </a:r>
            <a:r>
              <a:rPr lang="ru-RU" sz="3600" b="1" dirty="0">
                <a:solidFill>
                  <a:srgbClr val="146278"/>
                </a:solidFill>
                <a:latin typeface="Century Schoolbook" panose="02040604050505020304" pitchFamily="18" charset="0"/>
              </a:rPr>
              <a:t>700</a:t>
            </a:r>
            <a:r>
              <a:rPr lang="ru-RU" sz="2800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 проектов </a:t>
            </a:r>
            <a:r>
              <a:rPr lang="ru-RU" sz="3600" b="1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720 </a:t>
            </a:r>
            <a:r>
              <a:rPr lang="ru-RU" sz="2800" dirty="0">
                <a:solidFill>
                  <a:srgbClr val="146278"/>
                </a:solidFill>
                <a:latin typeface="Century Schoolbook" panose="02040604050505020304" pitchFamily="18" charset="0"/>
              </a:rPr>
              <a:t>млн рублей</a:t>
            </a:r>
            <a:r>
              <a:rPr lang="ru-RU" sz="3600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:</a:t>
            </a:r>
            <a:endParaRPr lang="ru-RU" sz="3600" dirty="0">
              <a:solidFill>
                <a:srgbClr val="146278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97156" y="5294267"/>
            <a:ext cx="9800930" cy="830998"/>
            <a:chOff x="1210297" y="4821354"/>
            <a:chExt cx="9800930" cy="83099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297" y="4821355"/>
              <a:ext cx="645289" cy="645289"/>
            </a:xfrm>
            <a:prstGeom prst="rect">
              <a:avLst/>
            </a:prstGeom>
          </p:spPr>
        </p:pic>
        <p:grpSp>
          <p:nvGrpSpPr>
            <p:cNvPr id="2" name="Группа 1"/>
            <p:cNvGrpSpPr/>
            <p:nvPr/>
          </p:nvGrpSpPr>
          <p:grpSpPr>
            <a:xfrm>
              <a:off x="9463055" y="4821354"/>
              <a:ext cx="1548172" cy="645289"/>
              <a:chOff x="9251496" y="3847795"/>
              <a:chExt cx="1548172" cy="645289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1496" y="3847795"/>
                <a:ext cx="645289" cy="645289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0096" y="3847795"/>
                <a:ext cx="645289" cy="645289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7491" y="3847795"/>
                <a:ext cx="645289" cy="64528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5361" y="3847795"/>
                <a:ext cx="645289" cy="645289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4379" y="3847795"/>
                <a:ext cx="645289" cy="645289"/>
              </a:xfrm>
              <a:prstGeom prst="rect">
                <a:avLst/>
              </a:prstGeom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2082981" y="4821355"/>
              <a:ext cx="72587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0AF32"/>
                  </a:solidFill>
                  <a:latin typeface="Century Schoolbook" panose="02040604050505020304" pitchFamily="18" charset="0"/>
                </a:rPr>
                <a:t>1</a:t>
              </a:r>
              <a:r>
                <a:rPr lang="ru-RU" sz="24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 </a:t>
              </a:r>
              <a:r>
                <a:rPr lang="ru-RU" sz="2400" b="1" dirty="0">
                  <a:solidFill>
                    <a:srgbClr val="F0AF32"/>
                  </a:solidFill>
                  <a:latin typeface="Century Schoolbook" panose="02040604050505020304" pitchFamily="18" charset="0"/>
                </a:rPr>
                <a:t>рубль</a:t>
              </a:r>
              <a:r>
                <a:rPr lang="ru-RU" sz="24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 </a:t>
              </a:r>
              <a:r>
                <a:rPr lang="ru-RU" sz="2400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населения и спонсоров </a:t>
              </a:r>
              <a:r>
                <a:rPr lang="ru-RU" sz="24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– </a:t>
              </a:r>
            </a:p>
            <a:p>
              <a:pPr algn="ctr"/>
              <a:r>
                <a:rPr lang="ru-RU" sz="2400" b="1" dirty="0">
                  <a:solidFill>
                    <a:srgbClr val="F0AF32"/>
                  </a:solidFill>
                  <a:latin typeface="Century Schoolbook" panose="02040604050505020304" pitchFamily="18" charset="0"/>
                </a:rPr>
                <a:t>5 рублей </a:t>
              </a:r>
              <a:r>
                <a:rPr lang="ru-RU" sz="2400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областного и местного </a:t>
              </a:r>
              <a:r>
                <a:rPr lang="ru-RU" sz="24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бюджетов</a:t>
              </a:r>
              <a:endParaRPr lang="ru-RU" sz="2400" b="1" dirty="0">
                <a:solidFill>
                  <a:srgbClr val="146278"/>
                </a:solidFill>
                <a:latin typeface="Century Schoolbook" panose="02040604050505020304" pitchFamily="18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b="6466"/>
          <a:stretch/>
        </p:blipFill>
        <p:spPr>
          <a:xfrm>
            <a:off x="731838" y="469200"/>
            <a:ext cx="1121676" cy="9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40996471"/>
              </p:ext>
            </p:extLst>
          </p:nvPr>
        </p:nvGraphicFramePr>
        <p:xfrm>
          <a:off x="-1008789" y="1582055"/>
          <a:ext cx="14401600" cy="494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03445" y="181415"/>
            <a:ext cx="10997907" cy="1248139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областном бюджете на </a:t>
            </a:r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предусмотрено</a:t>
            </a:r>
            <a:b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B061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млн рублей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8" y="89932"/>
            <a:ext cx="1392571" cy="13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00"/>
    </mc:Choice>
    <mc:Fallback xmlns="">
      <p:transition spd="slow" advTm="99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" y="14432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5140" y="393919"/>
            <a:ext cx="965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предоставления субсидии из областного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9990" y="3854129"/>
            <a:ext cx="100088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8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ассигнований на финансирование мероприятий муниципальных программ, утвержденных </a:t>
            </a:r>
            <a:r>
              <a:rPr lang="ru-RU" sz="2800" b="1" dirty="0">
                <a:solidFill>
                  <a:srgbClr val="B061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о местном бюджете </a:t>
            </a:r>
            <a:r>
              <a:rPr lang="ru-RU" sz="28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3600" dirty="0"/>
              <a:t> </a:t>
            </a:r>
            <a:r>
              <a:rPr lang="ru-RU" sz="2800" b="1" dirty="0">
                <a:solidFill>
                  <a:srgbClr val="B061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сводной бюджетной росписью </a:t>
            </a:r>
            <a:r>
              <a:rPr lang="ru-RU" sz="28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28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3600" b="1" dirty="0">
              <a:solidFill>
                <a:srgbClr val="0C4B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5902" y="1985046"/>
            <a:ext cx="1231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88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402" y="4315794"/>
            <a:ext cx="1231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88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9990" y="1893191"/>
            <a:ext cx="10116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800" b="1" dirty="0">
                <a:solidFill>
                  <a:srgbClr val="B061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программ</a:t>
            </a:r>
            <a:r>
              <a:rPr lang="ru-RU" sz="28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софинансирование мероприятий которых предусмотрено предоставление 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32555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участия населения в отборе проектов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623" y="1721057"/>
            <a:ext cx="11081856" cy="1754326"/>
          </a:xfrm>
          <a:prstGeom prst="rect">
            <a:avLst/>
          </a:prstGeom>
          <a:noFill/>
          <a:ln w="28575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</a:t>
            </a:r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указу Губернатора Оренбургской области от 17 марта 2020 года № 112-ук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проводить массовые собрания граждан нельзя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623" y="4003524"/>
            <a:ext cx="11081856" cy="1754326"/>
          </a:xfrm>
          <a:prstGeom prst="rect">
            <a:avLst/>
          </a:prstGeom>
          <a:noFill/>
          <a:ln w="28575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Мнение населения определяется путем проведения опроса граждан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31 ФЗ от 6 октября 2003 года № 131-ФЗ</a:t>
            </a:r>
            <a:endParaRPr lang="ru-RU" sz="3600" b="1" dirty="0" smtClean="0">
              <a:ln w="3175">
                <a:solidFill>
                  <a:schemeClr val="tx1"/>
                </a:solidFill>
              </a:ln>
              <a:solidFill>
                <a:srgbClr val="2A96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6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конкурсный отбор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430" y="1561027"/>
            <a:ext cx="11237469" cy="2431435"/>
          </a:xfrm>
          <a:prstGeom prst="rect">
            <a:avLst/>
          </a:prstGeom>
          <a:noFill/>
          <a:ln w="28575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Показатель </a:t>
            </a:r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</a:t>
            </a:r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участия населения в определении параметров проекта на заключительном собрании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населения» </a:t>
            </a:r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отборе на </a:t>
            </a:r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</a:p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учитывается</a:t>
            </a:r>
            <a:endParaRPr lang="ru-RU" sz="4000" b="1" dirty="0">
              <a:ln w="3175">
                <a:solidFill>
                  <a:schemeClr val="tx1"/>
                </a:solidFill>
              </a:ln>
              <a:solidFill>
                <a:srgbClr val="B061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0" y="4479874"/>
            <a:ext cx="11237469" cy="1261884"/>
          </a:xfrm>
          <a:prstGeom prst="rect">
            <a:avLst/>
          </a:prstGeom>
          <a:noFill/>
          <a:ln w="28575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 возможное количество баллов в отборе на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</a:t>
            </a:r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 баллов</a:t>
            </a:r>
            <a:endParaRPr lang="ru-RU" sz="4000" b="1" dirty="0">
              <a:ln w="3175">
                <a:solidFill>
                  <a:schemeClr val="tx1"/>
                </a:solidFill>
              </a:ln>
              <a:solidFill>
                <a:srgbClr val="B061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4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инклюзивности на 2023 </a:t>
            </a:r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817" y="3268728"/>
            <a:ext cx="11081856" cy="1200329"/>
          </a:xfrm>
          <a:prstGeom prst="rect">
            <a:avLst/>
          </a:prstGeom>
          <a:noFill/>
          <a:ln w="28575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инициативного проекта </a:t>
            </a:r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принципам универсального дизайна и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доступности</a:t>
            </a:r>
            <a:r>
              <a:rPr lang="en-US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817" y="1144221"/>
            <a:ext cx="11081856" cy="1754326"/>
          </a:xfrm>
          <a:prstGeom prst="rect">
            <a:avLst/>
          </a:prstGeom>
          <a:noFill/>
          <a:ln w="28575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опросов граждан с привлечением к выбору инициативного проекта людей с инвалидностью </a:t>
            </a:r>
            <a:r>
              <a:rPr lang="ru-RU" sz="3600" i="1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(справочная информация)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817" y="4690610"/>
            <a:ext cx="11081856" cy="1754326"/>
          </a:xfrm>
          <a:prstGeom prst="rect">
            <a:avLst/>
          </a:prstGeom>
          <a:noFill/>
          <a:ln w="28575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Инициативный проект</a:t>
            </a:r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предложенный к реализации социально ориентированной некоммерческой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13160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инклюзивности на 2023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213" y="1147223"/>
            <a:ext cx="11081856" cy="1754326"/>
          </a:xfrm>
          <a:prstGeom prst="rect">
            <a:avLst/>
          </a:prstGeom>
          <a:noFill/>
          <a:ln w="28575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инициативного проекта </a:t>
            </a:r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принципам универсального дизайна и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доступности</a:t>
            </a:r>
            <a:r>
              <a:rPr lang="en-US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</a:t>
            </a:r>
          </a:p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213" y="3541432"/>
            <a:ext cx="11081856" cy="2308324"/>
          </a:xfrm>
          <a:prstGeom prst="rect">
            <a:avLst/>
          </a:prstGeom>
          <a:noFill/>
          <a:ln w="28575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Кузнецов Юрий Александрович</a:t>
            </a:r>
            <a:endParaRPr lang="ru-RU" sz="3600" b="1" dirty="0" smtClean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 «Экспертный Центр «Доступная среда»</a:t>
            </a:r>
          </a:p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8(912)846-78-77</a:t>
            </a:r>
          </a:p>
          <a:p>
            <a:pPr algn="ctr"/>
            <a:r>
              <a:rPr lang="en-US" sz="3600" b="1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ecps-ds56@mail.ru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5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инклюзивности на 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538" y="1306732"/>
            <a:ext cx="11081856" cy="1754326"/>
          </a:xfrm>
          <a:prstGeom prst="rect">
            <a:avLst/>
          </a:prstGeom>
          <a:noFill/>
          <a:ln w="28575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Проект, предложенный к реализации социально ориентированной некоммерческой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организацией</a:t>
            </a:r>
          </a:p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баллов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538" y="3211732"/>
            <a:ext cx="11081856" cy="3416320"/>
          </a:xfrm>
          <a:prstGeom prst="rect">
            <a:avLst/>
          </a:prstGeom>
          <a:noFill/>
          <a:ln w="28575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социально ориентированных некоммерческих организаций: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Всероссийское общество инвалидов</a:t>
            </a:r>
          </a:p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Всероссийское общество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</a:t>
            </a:r>
            <a:endParaRPr lang="ru-RU" sz="3600" b="1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Всероссийское общество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глухих</a:t>
            </a:r>
            <a:endParaRPr lang="ru-RU" sz="3600" b="1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  <a:endParaRPr lang="ru-RU" sz="3600" b="1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9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Новшество 2023 года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217" y="4125949"/>
            <a:ext cx="11081856" cy="1754326"/>
          </a:xfrm>
          <a:prstGeom prst="rect">
            <a:avLst/>
          </a:prstGeom>
          <a:noFill/>
          <a:ln w="38100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Справочно критерий с 2023 года ИСКЛЮЧЕН:</a:t>
            </a:r>
          </a:p>
          <a:p>
            <a:pPr algn="ctr"/>
            <a:r>
              <a:rPr lang="ru-RU" sz="3600" b="1" i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населения в реализацию проекта за счет самообложения граждан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217" y="1295832"/>
            <a:ext cx="11081856" cy="2308324"/>
          </a:xfrm>
          <a:prstGeom prst="rect">
            <a:avLst/>
          </a:prstGeom>
          <a:noFill/>
          <a:ln w="38100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критерий регионального конкурсного отбора: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инициативного проекта на местном уровне осуществлен в соответствии со ст. 26.1 ФЗ № 131-ФЗ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баллов</a:t>
            </a:r>
            <a:endParaRPr lang="ru-RU" sz="3600" b="1" dirty="0" smtClean="0">
              <a:ln w="31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8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балльная оценка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86186"/>
              </p:ext>
            </p:extLst>
          </p:nvPr>
        </p:nvGraphicFramePr>
        <p:xfrm>
          <a:off x="755613" y="1398791"/>
          <a:ext cx="10947633" cy="41999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7241"/>
                <a:gridCol w="6431180"/>
                <a:gridCol w="3649212"/>
              </a:tblGrid>
              <a:tr h="52829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A9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A96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A9690"/>
                    </a:solidFill>
                  </a:tcPr>
                </a:tc>
              </a:tr>
              <a:tr h="4829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Вклад участников реализации проекта в его финансирование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и экономическая эффективность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84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участия населения в идентификации и определении параметров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9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проекта принципам универсального дизайна и доступности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82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Проект, предложенный к реализации социально ориентированной некоммерческой организацией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Оценка проекта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7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9227" y="314509"/>
            <a:ext cx="9924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участников реализации проекта в его финансирование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5696"/>
              </p:ext>
            </p:extLst>
          </p:nvPr>
        </p:nvGraphicFramePr>
        <p:xfrm>
          <a:off x="748242" y="1086417"/>
          <a:ext cx="10947633" cy="4803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7241"/>
                <a:gridCol w="6431180"/>
                <a:gridCol w="3649212"/>
              </a:tblGrid>
              <a:tr h="52829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A9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A96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A9690"/>
                    </a:solidFill>
                  </a:tcPr>
                </a:tc>
              </a:tr>
              <a:tr h="4829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Обязательное софинансирование бюджета муниципального образования (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 - местный бюджет, 90% - областной бюджет)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Дополнительный вклад местного бюджета (для максимальной оценки – 10% от областных средств)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8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Вклад населения (минимум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4% от областных средств, для максимальной оценки – 10% от областных средств)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9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Вклад за счет дотаций (социально значимые мероприятия) (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максимальной оценки – 20% от областных средств)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82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Вклад спонсоров (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максимальной оценки – 10% от областных средств)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82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Вклад в неденежной форме (ДА/НЕТ)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8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Итого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3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97708" y="98854"/>
            <a:ext cx="11994292" cy="6759146"/>
            <a:chOff x="3614925" y="1648326"/>
            <a:chExt cx="8043676" cy="5017169"/>
          </a:xfrm>
        </p:grpSpPr>
        <p:graphicFrame>
          <p:nvGraphicFramePr>
            <p:cNvPr id="25" name="Диаграмма 24"/>
            <p:cNvGraphicFramePr>
              <a:graphicFrameLocks/>
            </p:cNvGraphicFramePr>
            <p:nvPr>
              <p:extLst/>
            </p:nvPr>
          </p:nvGraphicFramePr>
          <p:xfrm>
            <a:off x="4343401" y="1648326"/>
            <a:ext cx="7315200" cy="50171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Группа 3"/>
            <p:cNvGrpSpPr/>
            <p:nvPr/>
          </p:nvGrpSpPr>
          <p:grpSpPr>
            <a:xfrm>
              <a:off x="3614925" y="1877124"/>
              <a:ext cx="6092638" cy="4626290"/>
              <a:chOff x="3614925" y="1877124"/>
              <a:chExt cx="6092638" cy="4626290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4343401" y="1947327"/>
                <a:ext cx="2722710" cy="563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400"/>
                  </a:lnSpc>
                </a:pPr>
                <a:r>
                  <a:rPr lang="ru-RU" sz="4400" dirty="0" smtClean="0">
                    <a:latin typeface="Century Schoolbook" panose="02040604050505020304" pitchFamily="18" charset="0"/>
                  </a:rPr>
                  <a:t>  дороги</a:t>
                </a:r>
                <a:endParaRPr lang="ru-RU" sz="4400" dirty="0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343401" y="2730431"/>
                <a:ext cx="5364162" cy="563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400"/>
                  </a:lnSpc>
                </a:pPr>
                <a:r>
                  <a:rPr lang="ru-RU" sz="2400" dirty="0" smtClean="0">
                    <a:latin typeface="Century Schoolbook" panose="02040604050505020304" pitchFamily="18" charset="0"/>
                  </a:rPr>
                  <a:t>  </a:t>
                </a:r>
                <a:r>
                  <a:rPr lang="ru-RU" sz="4000" dirty="0" smtClean="0">
                    <a:latin typeface="Century Schoolbook" panose="02040604050505020304" pitchFamily="18" charset="0"/>
                  </a:rPr>
                  <a:t>места захоронения</a:t>
                </a:r>
                <a:endParaRPr lang="ru-RU" sz="4000" dirty="0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343401" y="3539213"/>
                <a:ext cx="5364162" cy="563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400"/>
                  </a:lnSpc>
                </a:pPr>
                <a:r>
                  <a:rPr lang="ru-RU" sz="2400" dirty="0" smtClean="0">
                    <a:latin typeface="Century Schoolbook" panose="02040604050505020304" pitchFamily="18" charset="0"/>
                  </a:rPr>
                  <a:t>  </a:t>
                </a:r>
                <a:r>
                  <a:rPr lang="ru-RU" sz="3600" dirty="0" smtClean="0">
                    <a:latin typeface="Century Schoolbook" panose="02040604050505020304" pitchFamily="18" charset="0"/>
                  </a:rPr>
                  <a:t>игровые и спортивные </a:t>
                </a:r>
              </a:p>
              <a:p>
                <a:pPr>
                  <a:lnSpc>
                    <a:spcPts val="2400"/>
                  </a:lnSpc>
                </a:pPr>
                <a:r>
                  <a:rPr lang="ru-RU" sz="3600" dirty="0">
                    <a:latin typeface="Century Schoolbook" panose="02040604050505020304" pitchFamily="18" charset="0"/>
                  </a:rPr>
                  <a:t> </a:t>
                </a:r>
                <a:r>
                  <a:rPr lang="ru-RU" sz="3600" dirty="0" smtClean="0">
                    <a:latin typeface="Century Schoolbook" panose="02040604050505020304" pitchFamily="18" charset="0"/>
                  </a:rPr>
                  <a:t>площадки</a:t>
                </a:r>
                <a:endParaRPr lang="ru-RU" sz="3600" dirty="0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343401" y="4298739"/>
                <a:ext cx="5364162" cy="563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400"/>
                  </a:lnSpc>
                </a:pPr>
                <a:r>
                  <a:rPr lang="ru-RU" sz="2400" dirty="0" smtClean="0">
                    <a:latin typeface="Century Schoolbook" panose="02040604050505020304" pitchFamily="18" charset="0"/>
                  </a:rPr>
                  <a:t>  </a:t>
                </a:r>
                <a:r>
                  <a:rPr lang="ru-RU" sz="3200" dirty="0">
                    <a:latin typeface="Century Schoolbook" panose="02040604050505020304" pitchFamily="18" charset="0"/>
                  </a:rPr>
                  <a:t>объекты </a:t>
                </a:r>
              </a:p>
              <a:p>
                <a:pPr>
                  <a:lnSpc>
                    <a:spcPts val="2400"/>
                  </a:lnSpc>
                </a:pPr>
                <a:r>
                  <a:rPr lang="ru-RU" sz="3200" dirty="0">
                    <a:latin typeface="Century Schoolbook" panose="02040604050505020304" pitchFamily="18" charset="0"/>
                  </a:rPr>
                  <a:t>  благоустройства</a:t>
                </a: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343401" y="5094497"/>
                <a:ext cx="5364162" cy="563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400"/>
                  </a:lnSpc>
                </a:pPr>
                <a:r>
                  <a:rPr lang="ru-RU" sz="2400" dirty="0" smtClean="0">
                    <a:latin typeface="Century Schoolbook" panose="02040604050505020304" pitchFamily="18" charset="0"/>
                  </a:rPr>
                  <a:t>  </a:t>
                </a:r>
                <a:r>
                  <a:rPr lang="ru-RU" sz="2800" dirty="0" smtClean="0">
                    <a:latin typeface="Century Schoolbook" panose="02040604050505020304" pitchFamily="18" charset="0"/>
                  </a:rPr>
                  <a:t>объекты</a:t>
                </a:r>
                <a:endParaRPr lang="ru-RU" sz="2800" dirty="0">
                  <a:latin typeface="Century Schoolbook" panose="02040604050505020304" pitchFamily="18" charset="0"/>
                </a:endParaRPr>
              </a:p>
              <a:p>
                <a:pPr>
                  <a:lnSpc>
                    <a:spcPts val="2400"/>
                  </a:lnSpc>
                </a:pPr>
                <a:r>
                  <a:rPr lang="ru-RU" sz="2800" dirty="0">
                    <a:latin typeface="Century Schoolbook" panose="02040604050505020304" pitchFamily="18" charset="0"/>
                  </a:rPr>
                  <a:t> </a:t>
                </a:r>
                <a:r>
                  <a:rPr lang="ru-RU" sz="2800" dirty="0" smtClean="0">
                    <a:latin typeface="Century Schoolbook" panose="02040604050505020304" pitchFamily="18" charset="0"/>
                  </a:rPr>
                  <a:t>водоснабжения</a:t>
                </a:r>
                <a:endParaRPr lang="ru-RU" sz="2800" dirty="0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343401" y="5896112"/>
                <a:ext cx="5364162" cy="563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400"/>
                  </a:lnSpc>
                </a:pPr>
                <a:r>
                  <a:rPr lang="ru-RU" sz="2400" dirty="0" smtClean="0">
                    <a:latin typeface="Century Schoolbook" panose="02040604050505020304" pitchFamily="18" charset="0"/>
                  </a:rPr>
                  <a:t>  </a:t>
                </a:r>
                <a:r>
                  <a:rPr lang="ru-RU" sz="2400" dirty="0">
                    <a:latin typeface="Century Schoolbook" panose="02040604050505020304" pitchFamily="18" charset="0"/>
                  </a:rPr>
                  <a:t>объекты </a:t>
                </a:r>
              </a:p>
              <a:p>
                <a:pPr>
                  <a:lnSpc>
                    <a:spcPts val="2400"/>
                  </a:lnSpc>
                </a:pPr>
                <a:r>
                  <a:rPr lang="ru-RU" sz="2400" dirty="0">
                    <a:latin typeface="Century Schoolbook" panose="02040604050505020304" pitchFamily="18" charset="0"/>
                  </a:rPr>
                  <a:t>  культуры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614928" y="1877124"/>
                <a:ext cx="728473" cy="662416"/>
              </a:xfrm>
              <a:prstGeom prst="rect">
                <a:avLst/>
              </a:prstGeom>
              <a:solidFill>
                <a:srgbClr val="EEB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800"/>
                  </a:lnSpc>
                </a:pPr>
                <a:r>
                  <a:rPr lang="ru-RU" sz="3600" b="1" dirty="0" smtClean="0">
                    <a:latin typeface="Century Schoolbook" panose="02040604050505020304" pitchFamily="18" charset="0"/>
                  </a:rPr>
                  <a:t>1</a:t>
                </a:r>
                <a:endParaRPr lang="ru-RU" sz="3600" b="1" dirty="0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614928" y="2661539"/>
                <a:ext cx="728473" cy="662416"/>
              </a:xfrm>
              <a:prstGeom prst="rect">
                <a:avLst/>
              </a:prstGeom>
              <a:solidFill>
                <a:srgbClr val="EEB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800"/>
                  </a:lnSpc>
                </a:pPr>
                <a:r>
                  <a:rPr lang="ru-RU" sz="3600" b="1" dirty="0">
                    <a:latin typeface="Century Schoolbook" panose="02040604050505020304" pitchFamily="18" charset="0"/>
                  </a:rPr>
                  <a:t>2</a:t>
                </a: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614928" y="3453275"/>
                <a:ext cx="728473" cy="662416"/>
              </a:xfrm>
              <a:prstGeom prst="rect">
                <a:avLst/>
              </a:prstGeom>
              <a:solidFill>
                <a:srgbClr val="EEB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800"/>
                  </a:lnSpc>
                </a:pPr>
                <a:r>
                  <a:rPr lang="ru-RU" sz="3600" b="1" dirty="0" smtClean="0">
                    <a:latin typeface="Century Schoolbook" panose="02040604050505020304" pitchFamily="18" charset="0"/>
                  </a:rPr>
                  <a:t>3</a:t>
                </a:r>
                <a:endParaRPr lang="ru-RU" sz="3600" b="1" dirty="0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614925" y="4243453"/>
                <a:ext cx="728473" cy="662416"/>
              </a:xfrm>
              <a:prstGeom prst="rect">
                <a:avLst/>
              </a:prstGeom>
              <a:solidFill>
                <a:srgbClr val="EEB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800"/>
                  </a:lnSpc>
                </a:pPr>
                <a:r>
                  <a:rPr lang="ru-RU" sz="3600" b="1" dirty="0">
                    <a:latin typeface="Century Schoolbook" panose="02040604050505020304" pitchFamily="18" charset="0"/>
                  </a:rPr>
                  <a:t>4</a:t>
                </a: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614926" y="5027318"/>
                <a:ext cx="728473" cy="662416"/>
              </a:xfrm>
              <a:prstGeom prst="rect">
                <a:avLst/>
              </a:prstGeom>
              <a:solidFill>
                <a:srgbClr val="EEB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800"/>
                  </a:lnSpc>
                </a:pPr>
                <a:r>
                  <a:rPr lang="ru-RU" sz="3600" b="1" dirty="0" smtClean="0">
                    <a:latin typeface="Century Schoolbook" panose="02040604050505020304" pitchFamily="18" charset="0"/>
                  </a:rPr>
                  <a:t>5</a:t>
                </a:r>
                <a:endParaRPr lang="ru-RU" sz="3600" b="1" dirty="0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614927" y="5840998"/>
                <a:ext cx="728473" cy="662416"/>
              </a:xfrm>
              <a:prstGeom prst="rect">
                <a:avLst/>
              </a:prstGeom>
              <a:solidFill>
                <a:srgbClr val="EEB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800"/>
                  </a:lnSpc>
                </a:pPr>
                <a:r>
                  <a:rPr lang="ru-RU" sz="3600" b="1" dirty="0">
                    <a:latin typeface="Century Schoolbook" panose="02040604050505020304" pitchFamily="18" charset="0"/>
                  </a:rPr>
                  <a:t>6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9391759" y="1586895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23%</a:t>
            </a:r>
            <a:endParaRPr lang="ru-RU" sz="3600" b="1" dirty="0">
              <a:solidFill>
                <a:srgbClr val="146278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162192" y="50166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28%</a:t>
            </a:r>
            <a:endParaRPr lang="ru-RU" sz="3600" b="1" dirty="0">
              <a:solidFill>
                <a:srgbClr val="146278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17668" y="2685771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16%</a:t>
            </a:r>
            <a:endParaRPr lang="ru-RU" sz="3600" b="1" dirty="0">
              <a:solidFill>
                <a:srgbClr val="146278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93430" y="3759056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13%</a:t>
            </a:r>
            <a:endParaRPr lang="ru-RU" sz="3600" b="1" dirty="0">
              <a:solidFill>
                <a:srgbClr val="146278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68015" y="48207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11%</a:t>
            </a:r>
            <a:endParaRPr lang="ru-RU" sz="3600" b="1" dirty="0">
              <a:solidFill>
                <a:srgbClr val="146278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10046" y="5876303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46278"/>
                </a:solidFill>
                <a:latin typeface="Century Schoolbook" panose="02040604050505020304" pitchFamily="18" charset="0"/>
              </a:rPr>
              <a:t>9</a:t>
            </a:r>
            <a:r>
              <a:rPr lang="ru-RU" sz="3600" b="1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%</a:t>
            </a:r>
            <a:endParaRPr lang="ru-RU" sz="3600" b="1" dirty="0">
              <a:solidFill>
                <a:srgbClr val="146278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3" name="Рисунок 22" descr="C:\Users\velav\Desktop\Логотип И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99" y="3516449"/>
            <a:ext cx="3248097" cy="3161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1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67802" y="127710"/>
            <a:ext cx="8466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 экономическая эффективность реализации проекта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301636"/>
              </p:ext>
            </p:extLst>
          </p:nvPr>
        </p:nvGraphicFramePr>
        <p:xfrm>
          <a:off x="610320" y="1768206"/>
          <a:ext cx="10947633" cy="29144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7241"/>
                <a:gridCol w="6431180"/>
                <a:gridCol w="3649212"/>
              </a:tblGrid>
              <a:tr h="528294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  <a:endParaRPr lang="ru-RU" sz="2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A9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  <a:endParaRPr lang="ru-RU" sz="2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A96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2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A9690"/>
                    </a:solidFill>
                  </a:tcPr>
                </a:tc>
              </a:tr>
              <a:tr h="4829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благополучателей в общей численности населения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8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Доступность финансовых ресурсов по содержанию и эксплуатации проекта (ДА/НЕТ)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8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Итого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58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3528" y="127710"/>
            <a:ext cx="9419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участия населения в идентификации и определении параметров проекта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88323"/>
              </p:ext>
            </p:extLst>
          </p:nvPr>
        </p:nvGraphicFramePr>
        <p:xfrm>
          <a:off x="707988" y="1884566"/>
          <a:ext cx="10947633" cy="43057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7241"/>
                <a:gridCol w="6431180"/>
                <a:gridCol w="3649212"/>
              </a:tblGrid>
              <a:tr h="528294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A9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A96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A9690"/>
                    </a:solidFill>
                  </a:tcPr>
                </a:tc>
              </a:tr>
              <a:tr h="4829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участия населения в выборе проекта (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максимальной оценки – не менее 50% от общей численности населения населенного пункта)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8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sngStrike" kern="12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степень участия населения в определении параметров проекта </a:t>
                      </a:r>
                      <a:r>
                        <a:rPr lang="ru-RU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(приостановлено)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i="0" u="none" strike="sngStrike" kern="12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  <a:endParaRPr lang="ru-RU" sz="2000" b="0" i="0" u="none" strike="sngStrike" kern="1200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84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привлечение СМИ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84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отбор инициативного проекта на местном уровне осуществлен в соответствии со ст. 26.1 ФЗ № 131-ФЗ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8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Итого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4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9228" y="314509"/>
            <a:ext cx="903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Балльная оценка инициативных проектов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698463" y="1989341"/>
          <a:ext cx="10947633" cy="29144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7241"/>
                <a:gridCol w="6431180"/>
                <a:gridCol w="3649212"/>
              </a:tblGrid>
              <a:tr h="528294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  <a:endParaRPr lang="ru-RU" sz="2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A9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  <a:endParaRPr lang="ru-RU" sz="2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A96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2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A9690"/>
                    </a:solidFill>
                  </a:tcPr>
                </a:tc>
              </a:tr>
              <a:tr h="619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проекта принципам универсального дизайна и доступности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82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Проект, предложенный к реализации социально ориентированной некоммерческой организацией</a:t>
                      </a:r>
                      <a:endParaRPr lang="ru-RU" sz="2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Оценка проекта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7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на участие в конкурсном отборе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341991" y="1419621"/>
            <a:ext cx="9783207" cy="3861250"/>
            <a:chOff x="1337827" y="1419622"/>
            <a:chExt cx="7429552" cy="282150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337827" y="2135180"/>
              <a:ext cx="7427169" cy="61206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A969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just">
                <a:defRPr/>
              </a:pPr>
              <a:r>
                <a:rPr lang="ru-RU" sz="20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Протокол </a:t>
              </a:r>
              <a:r>
                <a:rPr lang="ru-RU" sz="2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результатами опроса граждан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i="1" kern="0" dirty="0" smtClean="0">
                  <a:solidFill>
                    <a:srgbClr val="2A96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(рекомендуем приложить фотографии проведения опросов, справочное указание числа людей с инвалидностью, прошедших опрос)</a:t>
              </a:r>
              <a:endParaRPr lang="ru-RU" sz="2000" i="1" kern="0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337827" y="1419622"/>
              <a:ext cx="7429552" cy="61206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A969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Заявка для участия в конкурсном отборе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337827" y="2843448"/>
              <a:ext cx="7427168" cy="61206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A969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sng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Протокол собрания граждан по определению параметров проекта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sng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(листы регистрации, фотографии)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37827" y="3629063"/>
              <a:ext cx="7427168" cy="61206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A9690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 муниципального образования по финансированию проекта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7021" y="1315619"/>
            <a:ext cx="1101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72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8802" y="2276052"/>
            <a:ext cx="1101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72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0583" y="3236485"/>
            <a:ext cx="1101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72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8254" y="4203357"/>
            <a:ext cx="1101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72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7021" y="4370817"/>
            <a:ext cx="1101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72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на участие в конкурсном отборе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516793" y="1155587"/>
            <a:ext cx="9715366" cy="4384762"/>
            <a:chOff x="1247909" y="1501688"/>
            <a:chExt cx="7435272" cy="34024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3629" y="2206053"/>
              <a:ext cx="7427168" cy="602494"/>
            </a:xfrm>
            <a:prstGeom prst="rect">
              <a:avLst/>
            </a:prstGeom>
            <a:ln w="28575">
              <a:solidFill>
                <a:srgbClr val="2A96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Гарантийное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письмо от депутата Законодательного Собрания Оренбургской области (социально значимые мероприятия)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47909" y="4301691"/>
              <a:ext cx="7427168" cy="602494"/>
            </a:xfrm>
            <a:prstGeom prst="rect">
              <a:avLst/>
            </a:prstGeom>
            <a:ln w="28575">
              <a:solidFill>
                <a:srgbClr val="2A96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Копии положительного заключения государственной экспертизы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проекта </a:t>
              </a:r>
              <a:r>
                <a:rPr lang="ru-RU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(экспертное заключение)</a:t>
              </a:r>
              <a:endParaRPr lang="ru-RU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53629" y="1501688"/>
              <a:ext cx="7429552" cy="602494"/>
            </a:xfrm>
            <a:prstGeom prst="rect">
              <a:avLst/>
            </a:prstGeom>
            <a:ln w="28575">
              <a:solidFill>
                <a:srgbClr val="2A96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Гарантийные письма от организаций и других внебюджетных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источников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47909" y="3552877"/>
              <a:ext cx="7427168" cy="602494"/>
            </a:xfrm>
            <a:prstGeom prst="rect">
              <a:avLst/>
            </a:prstGeom>
            <a:ln w="28575">
              <a:solidFill>
                <a:srgbClr val="2A96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Копии документов, подтверждающие объем необходимых работ и услуг в рамках реализации проекта (копии сметной документации), коммерческие предложения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56013" y="2896761"/>
              <a:ext cx="7427168" cy="602494"/>
            </a:xfrm>
            <a:prstGeom prst="rect">
              <a:avLst/>
            </a:prstGeom>
            <a:solidFill>
              <a:srgbClr val="2A9690"/>
            </a:solidFill>
            <a:ln w="28575">
              <a:solidFill>
                <a:srgbClr val="2A96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Копии протокола по отбору инициативного проекта (в соответствии со статьей 26.1 131-ФЗ)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71035" y="1015212"/>
            <a:ext cx="1119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7020" y="1998698"/>
            <a:ext cx="1119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6465" y="2816781"/>
            <a:ext cx="1119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6464" y="3624717"/>
            <a:ext cx="1119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7020" y="4650571"/>
            <a:ext cx="1119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24267" y="5728909"/>
            <a:ext cx="9704777" cy="776428"/>
          </a:xfrm>
          <a:prstGeom prst="rect">
            <a:avLst/>
          </a:prstGeom>
          <a:ln w="28575">
            <a:solidFill>
              <a:srgbClr val="2A969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о соответствии проекта принципам универсального дизайна и доступности среды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7019" y="5627195"/>
            <a:ext cx="1119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3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на участие в конкурсном отборе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03736" y="1419622"/>
            <a:ext cx="9883363" cy="4409678"/>
            <a:chOff x="1242608" y="2427734"/>
            <a:chExt cx="7433904" cy="25342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42608" y="2427734"/>
              <a:ext cx="7427168" cy="680092"/>
            </a:xfrm>
            <a:prstGeom prst="rect">
              <a:avLst/>
            </a:prstGeom>
            <a:ln w="28575">
              <a:solidFill>
                <a:srgbClr val="2A96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Копии документов, подтверждающих право собственности муниципального образования на объект общественной инфраструктуры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49344" y="3177806"/>
              <a:ext cx="7427168" cy="560901"/>
            </a:xfrm>
            <a:prstGeom prst="rect">
              <a:avLst/>
            </a:prstGeom>
            <a:ln w="28575">
              <a:solidFill>
                <a:srgbClr val="2A96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Копии информационных материалов, подтверждающие привлечение СМИ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42608" y="3851513"/>
              <a:ext cx="7427168" cy="612068"/>
            </a:xfrm>
            <a:prstGeom prst="rect">
              <a:avLst/>
            </a:prstGeom>
            <a:ln w="28575">
              <a:solidFill>
                <a:srgbClr val="2A96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Фотографии, свидетельствующие о неудовлетворительном состоянии объекта, предлагаемого для реализации в рамках проекта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49344" y="4618572"/>
              <a:ext cx="7427168" cy="343388"/>
            </a:xfrm>
            <a:prstGeom prst="rect">
              <a:avLst/>
            </a:prstGeom>
            <a:ln w="28575">
              <a:solidFill>
                <a:srgbClr val="2A96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Опись представленных документов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27497" y="1544333"/>
            <a:ext cx="1119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7495" y="2619984"/>
            <a:ext cx="1119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7495" y="3838522"/>
            <a:ext cx="1119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7495" y="4993234"/>
            <a:ext cx="1119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7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21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140956" y="5029761"/>
            <a:ext cx="11948466" cy="1682440"/>
            <a:chOff x="57304" y="3308052"/>
            <a:chExt cx="11948466" cy="168244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371" y="3315956"/>
              <a:ext cx="2222175" cy="16666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4" y="3336141"/>
              <a:ext cx="2168350" cy="16262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50238" y="3326749"/>
              <a:ext cx="2831872" cy="16450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2110" y="3308052"/>
              <a:ext cx="2523660" cy="1682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718" y="3309077"/>
              <a:ext cx="2240520" cy="16803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88503" y="1094156"/>
            <a:ext cx="12000919" cy="1725827"/>
            <a:chOff x="145466" y="5036180"/>
            <a:chExt cx="12000919" cy="172582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66" y="5053626"/>
              <a:ext cx="2545492" cy="1690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280" y="5045842"/>
              <a:ext cx="2275336" cy="17065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671" y="5040189"/>
              <a:ext cx="2576714" cy="17178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511" y="5036180"/>
              <a:ext cx="2586247" cy="17258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598" y="5063920"/>
              <a:ext cx="2227130" cy="16703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" y="44514"/>
            <a:ext cx="1086416" cy="108641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86416" y="315149"/>
            <a:ext cx="10580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 </a:t>
            </a:r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Оренбургской области 2017-2022</a:t>
            </a:r>
            <a:r>
              <a:rPr lang="en-US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2" descr="C:\Users\user\Desktop\выборы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91" y="2897703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18" y="2731958"/>
            <a:ext cx="2297803" cy="229780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973860" y="3277132"/>
            <a:ext cx="3575221" cy="128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1A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265 тысяч жителей 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C6479"/>
                </a:solidFill>
              </a:rPr>
              <a:t>вовлечены </a:t>
            </a:r>
          </a:p>
          <a:p>
            <a:pPr algn="ctr"/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C6479"/>
                </a:solidFill>
              </a:rPr>
              <a:t>в бюджетный процесс</a:t>
            </a:r>
            <a:endParaRPr lang="ru-RU" sz="28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512708" y="3291925"/>
            <a:ext cx="25535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1A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проектов </a:t>
            </a:r>
          </a:p>
          <a:p>
            <a:pPr algn="ctr"/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C6479"/>
                </a:solidFill>
              </a:rPr>
              <a:t>отобраны к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753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638950"/>
            <a:ext cx="12106273" cy="1124845"/>
            <a:chOff x="85727" y="1161155"/>
            <a:chExt cx="12106273" cy="112484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85727" y="1247751"/>
              <a:ext cx="12106273" cy="951651"/>
              <a:chOff x="0" y="1161535"/>
              <a:chExt cx="12106273" cy="95165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0" y="1252639"/>
                <a:ext cx="263595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>
                    <a:solidFill>
                      <a:srgbClr val="EEBA3A"/>
                    </a:solidFill>
                    <a:latin typeface="Century Schoolbook" panose="02040604050505020304" pitchFamily="18" charset="0"/>
                  </a:rPr>
                  <a:t>2017 год</a:t>
                </a:r>
                <a:endParaRPr lang="ru-RU" sz="4400" b="1" dirty="0">
                  <a:solidFill>
                    <a:srgbClr val="EEBA3A"/>
                  </a:solidFill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6" name="Пятиугольник 5"/>
              <p:cNvSpPr/>
              <p:nvPr/>
            </p:nvSpPr>
            <p:spPr>
              <a:xfrm flipH="1">
                <a:off x="9725002" y="1161535"/>
                <a:ext cx="2381271" cy="951651"/>
              </a:xfrm>
              <a:prstGeom prst="homePlate">
                <a:avLst/>
              </a:prstGeom>
              <a:solidFill>
                <a:srgbClr val="1462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000"/>
                  </a:lnSpc>
                  <a:spcBef>
                    <a:spcPts val="1200"/>
                  </a:spcBef>
                </a:pPr>
                <a:endParaRPr lang="ru-RU" sz="100" b="1" dirty="0" smtClean="0">
                  <a:latin typeface="Century Schoolbook" panose="02040604050505020304" pitchFamily="18" charset="0"/>
                </a:endParaRPr>
              </a:p>
              <a:p>
                <a:pPr algn="ctr">
                  <a:lnSpc>
                    <a:spcPts val="2000"/>
                  </a:lnSpc>
                  <a:spcBef>
                    <a:spcPts val="1200"/>
                  </a:spcBef>
                </a:pPr>
                <a:r>
                  <a:rPr lang="ru-RU" sz="4400" b="1" dirty="0" smtClean="0">
                    <a:latin typeface="Century Schoolbook" panose="02040604050505020304" pitchFamily="18" charset="0"/>
                  </a:rPr>
                  <a:t>8</a:t>
                </a:r>
                <a:r>
                  <a:rPr lang="ru-RU" b="1" dirty="0" smtClean="0">
                    <a:latin typeface="Century Schoolbook" panose="02040604050505020304" pitchFamily="18" charset="0"/>
                  </a:rPr>
                  <a:t> </a:t>
                </a:r>
                <a:r>
                  <a:rPr lang="ru-RU" sz="4400" b="1" dirty="0">
                    <a:latin typeface="Century Schoolbook" panose="02040604050505020304" pitchFamily="18" charset="0"/>
                  </a:rPr>
                  <a:t>000</a:t>
                </a:r>
                <a:r>
                  <a:rPr lang="ru-RU" b="1" dirty="0" smtClean="0">
                    <a:latin typeface="Century Schoolbook" panose="02040604050505020304" pitchFamily="18" charset="0"/>
                  </a:rPr>
                  <a:t> 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ru-RU" sz="2000" b="1" dirty="0" smtClean="0">
                    <a:latin typeface="Century Schoolbook" panose="02040604050505020304" pitchFamily="18" charset="0"/>
                  </a:rPr>
                  <a:t>человек</a:t>
                </a:r>
                <a:endParaRPr lang="ru-RU" sz="2000" b="1" dirty="0">
                  <a:latin typeface="Century Schoolbook" panose="02040604050505020304" pitchFamily="18" charset="0"/>
                </a:endParaRPr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56" y="1161155"/>
              <a:ext cx="7033755" cy="1124845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0" y="4385918"/>
            <a:ext cx="12106274" cy="1134131"/>
            <a:chOff x="0" y="3026675"/>
            <a:chExt cx="12106274" cy="113413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3026675"/>
              <a:ext cx="9727506" cy="1134131"/>
              <a:chOff x="0" y="3026675"/>
              <a:chExt cx="9727506" cy="113413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0" y="3117779"/>
                <a:ext cx="263595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>
                    <a:solidFill>
                      <a:srgbClr val="EEBA3A"/>
                    </a:solidFill>
                    <a:latin typeface="Century Schoolbook" panose="02040604050505020304" pitchFamily="18" charset="0"/>
                  </a:rPr>
                  <a:t>2022 год</a:t>
                </a:r>
                <a:endParaRPr lang="ru-RU" sz="4400" b="1" dirty="0">
                  <a:solidFill>
                    <a:srgbClr val="EEBA3A"/>
                  </a:solidFill>
                  <a:latin typeface="Century Schoolbook" panose="02040604050505020304" pitchFamily="18" charset="0"/>
                </a:endParaRPr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3106" y="3026675"/>
                <a:ext cx="7034400" cy="1134131"/>
              </a:xfrm>
              <a:prstGeom prst="rect">
                <a:avLst/>
              </a:prstGeom>
            </p:spPr>
          </p:pic>
        </p:grpSp>
        <p:sp>
          <p:nvSpPr>
            <p:cNvPr id="12" name="Пятиугольник 11"/>
            <p:cNvSpPr/>
            <p:nvPr/>
          </p:nvSpPr>
          <p:spPr>
            <a:xfrm flipH="1">
              <a:off x="9725001" y="3026675"/>
              <a:ext cx="2381273" cy="951651"/>
            </a:xfrm>
            <a:prstGeom prst="homePlate">
              <a:avLst/>
            </a:prstGeom>
            <a:solidFill>
              <a:srgbClr val="14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  <a:spcBef>
                  <a:spcPts val="1200"/>
                </a:spcBef>
              </a:pPr>
              <a:endParaRPr lang="ru-RU" sz="100" b="1" dirty="0" smtClean="0">
                <a:latin typeface="Century Schoolbook" panose="02040604050505020304" pitchFamily="18" charset="0"/>
              </a:endParaRPr>
            </a:p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4400" b="1" dirty="0" smtClean="0">
                  <a:latin typeface="Century Schoolbook" panose="02040604050505020304" pitchFamily="18" charset="0"/>
                </a:rPr>
                <a:t>92</a:t>
              </a:r>
              <a:r>
                <a:rPr lang="ru-RU" b="1" dirty="0" smtClean="0">
                  <a:latin typeface="Century Schoolbook" panose="02040604050505020304" pitchFamily="18" charset="0"/>
                </a:rPr>
                <a:t> </a:t>
              </a:r>
              <a:r>
                <a:rPr lang="ru-RU" sz="4400" b="1" dirty="0">
                  <a:latin typeface="Century Schoolbook" panose="02040604050505020304" pitchFamily="18" charset="0"/>
                </a:rPr>
                <a:t>000</a:t>
              </a:r>
              <a:r>
                <a:rPr lang="ru-RU" b="1" dirty="0" smtClean="0">
                  <a:latin typeface="Century Schoolbook" panose="02040604050505020304" pitchFamily="18" charset="0"/>
                </a:rPr>
                <a:t> </a:t>
              </a:r>
            </a:p>
            <a:p>
              <a:pPr algn="ctr">
                <a:lnSpc>
                  <a:spcPts val="2000"/>
                </a:lnSpc>
              </a:pPr>
              <a:r>
                <a:rPr lang="ru-RU" sz="2000" b="1" dirty="0" smtClean="0">
                  <a:latin typeface="Century Schoolbook" panose="02040604050505020304" pitchFamily="18" charset="0"/>
                </a:rPr>
                <a:t>  человек</a:t>
              </a:r>
              <a:endParaRPr lang="ru-RU" sz="2000" b="1" dirty="0">
                <a:latin typeface="Century Schoolbook" panose="02040604050505020304" pitchFamily="18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9"/>
          <a:stretch/>
        </p:blipFill>
        <p:spPr>
          <a:xfrm>
            <a:off x="9421020" y="4357249"/>
            <a:ext cx="303981" cy="1162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"/>
            <a:ext cx="1086416" cy="10864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17978" y="132310"/>
            <a:ext cx="10245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человек, вовлеченных в процесс выбора </a:t>
            </a:r>
          </a:p>
          <a:p>
            <a:pPr algn="ctr"/>
            <a:r>
              <a:rPr lang="ru-RU" sz="28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4486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по инициативному бюджетированию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87" y="1278468"/>
            <a:ext cx="3773513" cy="5032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67" y="1278468"/>
            <a:ext cx="3773512" cy="50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9148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Листовка по инициативному бюджетированию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53" y="1286927"/>
            <a:ext cx="3773515" cy="5032336"/>
          </a:xfrm>
          <a:prstGeom prst="rect">
            <a:avLst/>
          </a:prstGeom>
          <a:ln w="28575">
            <a:solidFill>
              <a:srgbClr val="5D80A1"/>
            </a:solidFill>
          </a:ln>
        </p:spPr>
      </p:pic>
    </p:spTree>
    <p:extLst>
      <p:ext uri="{BB962C8B-B14F-4D97-AF65-F5344CB8AC3E}">
        <p14:creationId xmlns:p14="http://schemas.microsoft.com/office/powerpoint/2010/main" val="34839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3431" y="336748"/>
            <a:ext cx="12078569" cy="6400357"/>
            <a:chOff x="1484532" y="1685737"/>
            <a:chExt cx="9662905" cy="4737461"/>
          </a:xfrm>
        </p:grpSpPr>
        <p:graphicFrame>
          <p:nvGraphicFramePr>
            <p:cNvPr id="17" name="Диаграмма 16"/>
            <p:cNvGraphicFramePr>
              <a:graphicFrameLocks/>
            </p:cNvGraphicFramePr>
            <p:nvPr>
              <p:extLst/>
            </p:nvPr>
          </p:nvGraphicFramePr>
          <p:xfrm>
            <a:off x="2425157" y="1685737"/>
            <a:ext cx="7648771" cy="47374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Прямоугольник 18"/>
            <p:cNvSpPr/>
            <p:nvPr/>
          </p:nvSpPr>
          <p:spPr>
            <a:xfrm>
              <a:off x="2480237" y="2502151"/>
              <a:ext cx="3835980" cy="483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 err="1">
                  <a:latin typeface="Century Schoolbook" panose="02040604050505020304" pitchFamily="18" charset="0"/>
                </a:rPr>
                <a:t>Саракташский</a:t>
              </a:r>
              <a:r>
                <a:rPr lang="ru-RU" sz="2800" dirty="0">
                  <a:latin typeface="Century Schoolbook" panose="02040604050505020304" pitchFamily="18" charset="0"/>
                </a:rPr>
                <a:t> район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480237" y="3133341"/>
              <a:ext cx="3835980" cy="483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>
                  <a:latin typeface="Century Schoolbook" panose="02040604050505020304" pitchFamily="18" charset="0"/>
                </a:rPr>
                <a:t>Бузулукский район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490492" y="3791850"/>
              <a:ext cx="3835980" cy="483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 err="1">
                  <a:latin typeface="Century Schoolbook" panose="02040604050505020304" pitchFamily="18" charset="0"/>
                </a:rPr>
                <a:t>Сорочинский</a:t>
              </a:r>
              <a:r>
                <a:rPr lang="ru-RU" sz="2800" dirty="0">
                  <a:latin typeface="Century Schoolbook" panose="02040604050505020304" pitchFamily="18" charset="0"/>
                </a:rPr>
                <a:t> округ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490492" y="4435864"/>
              <a:ext cx="3835980" cy="483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 err="1">
                  <a:latin typeface="Century Schoolbook" panose="02040604050505020304" pitchFamily="18" charset="0"/>
                </a:rPr>
                <a:t>Тюльганский</a:t>
              </a:r>
              <a:r>
                <a:rPr lang="ru-RU" sz="2800" dirty="0">
                  <a:latin typeface="Century Schoolbook" panose="02040604050505020304" pitchFamily="18" charset="0"/>
                </a:rPr>
                <a:t> район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480237" y="5065146"/>
              <a:ext cx="3835980" cy="483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>
                  <a:latin typeface="Century Schoolbook" panose="02040604050505020304" pitchFamily="18" charset="0"/>
                </a:rPr>
                <a:t>Оренбургский район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90492" y="5705888"/>
              <a:ext cx="3835980" cy="483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2200" dirty="0" err="1">
                  <a:latin typeface="Century Schoolbook" panose="02040604050505020304" pitchFamily="18" charset="0"/>
                </a:rPr>
                <a:t>Бугурусланский</a:t>
              </a:r>
              <a:r>
                <a:rPr lang="ru-RU" sz="2200" dirty="0">
                  <a:latin typeface="Century Schoolbook" panose="02040604050505020304" pitchFamily="18" charset="0"/>
                </a:rPr>
                <a:t> район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495985" y="2490302"/>
              <a:ext cx="929172" cy="464337"/>
            </a:xfrm>
            <a:prstGeom prst="rect">
              <a:avLst/>
            </a:prstGeom>
            <a:solidFill>
              <a:srgbClr val="EEB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100" b="1" dirty="0">
                <a:latin typeface="Century Schoolbook" panose="02040604050505020304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495985" y="3133341"/>
              <a:ext cx="929172" cy="464337"/>
            </a:xfrm>
            <a:prstGeom prst="rect">
              <a:avLst/>
            </a:prstGeom>
            <a:solidFill>
              <a:srgbClr val="EEB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200" b="1" dirty="0">
                <a:latin typeface="Century Schoolbook" panose="02040604050505020304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495984" y="4432345"/>
              <a:ext cx="929172" cy="464337"/>
            </a:xfrm>
            <a:prstGeom prst="rect">
              <a:avLst/>
            </a:prstGeom>
            <a:solidFill>
              <a:srgbClr val="EEB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100" b="1" dirty="0">
                <a:latin typeface="Century Schoolbook" panose="02040604050505020304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490932" y="3787465"/>
              <a:ext cx="929172" cy="464337"/>
            </a:xfrm>
            <a:prstGeom prst="rect">
              <a:avLst/>
            </a:prstGeom>
            <a:solidFill>
              <a:srgbClr val="EEB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100" b="1" dirty="0">
                <a:latin typeface="Century Schoolbook" panose="02040604050505020304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484532" y="5062161"/>
              <a:ext cx="929172" cy="464337"/>
            </a:xfrm>
            <a:prstGeom prst="rect">
              <a:avLst/>
            </a:prstGeom>
            <a:solidFill>
              <a:srgbClr val="EEB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200" b="1" dirty="0">
                <a:latin typeface="Century Schoolbook" panose="02040604050505020304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490932" y="5725262"/>
              <a:ext cx="929172" cy="464337"/>
            </a:xfrm>
            <a:prstGeom prst="rect">
              <a:avLst/>
            </a:prstGeom>
            <a:solidFill>
              <a:srgbClr val="EEB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100" b="1" dirty="0">
                <a:latin typeface="Century Schoolbook" panose="02040604050505020304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557053" y="2587736"/>
              <a:ext cx="929172" cy="464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ru-RU" sz="4000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latin typeface="Century Schoolbook" panose="02040604050505020304" pitchFamily="18" charset="0"/>
                </a:rPr>
                <a:t>57</a:t>
              </a:r>
              <a:endParaRPr lang="ru-RU" sz="4000" b="1" dirty="0">
                <a:ln>
                  <a:solidFill>
                    <a:schemeClr val="bg1"/>
                  </a:solidFill>
                </a:ln>
                <a:latin typeface="Century Schoolbook" panose="02040604050505020304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512130" y="3214608"/>
              <a:ext cx="929172" cy="464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ru-RU" sz="4000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latin typeface="Century Schoolbook" panose="02040604050505020304" pitchFamily="18" charset="0"/>
                </a:rPr>
                <a:t>43</a:t>
              </a:r>
              <a:endParaRPr lang="ru-RU" sz="4000" b="1" dirty="0">
                <a:ln>
                  <a:solidFill>
                    <a:schemeClr val="bg1"/>
                  </a:solidFill>
                </a:ln>
                <a:latin typeface="Century Schoolbook" panose="02040604050505020304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530456" y="4507000"/>
              <a:ext cx="929172" cy="464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ru-RU" sz="4000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latin typeface="Century Schoolbook" panose="02040604050505020304" pitchFamily="18" charset="0"/>
                </a:rPr>
                <a:t>38</a:t>
              </a:r>
              <a:endParaRPr lang="ru-RU" sz="4000" b="1" dirty="0">
                <a:ln>
                  <a:solidFill>
                    <a:schemeClr val="bg1"/>
                  </a:solidFill>
                </a:ln>
                <a:latin typeface="Century Schoolbook" panose="02040604050505020304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13221" y="3872374"/>
              <a:ext cx="929172" cy="464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ru-RU" sz="4000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latin typeface="Century Schoolbook" panose="02040604050505020304" pitchFamily="18" charset="0"/>
                </a:rPr>
                <a:t>40</a:t>
              </a:r>
              <a:endParaRPr lang="ru-RU" sz="4000" b="1" dirty="0">
                <a:ln>
                  <a:solidFill>
                    <a:schemeClr val="bg1"/>
                  </a:solidFill>
                </a:ln>
                <a:latin typeface="Century Schoolbook" panose="02040604050505020304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519003" y="5149193"/>
              <a:ext cx="929172" cy="464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ru-RU" sz="4000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latin typeface="Century Schoolbook" panose="02040604050505020304" pitchFamily="18" charset="0"/>
                </a:rPr>
                <a:t>34</a:t>
              </a:r>
              <a:endParaRPr lang="ru-RU" sz="4000" b="1" dirty="0">
                <a:ln>
                  <a:solidFill>
                    <a:schemeClr val="bg1"/>
                  </a:solidFill>
                </a:ln>
                <a:latin typeface="Century Schoolbook" panose="02040604050505020304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518078" y="5815621"/>
              <a:ext cx="929172" cy="464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ru-RU" sz="4000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latin typeface="Century Schoolbook" panose="02040604050505020304" pitchFamily="18" charset="0"/>
                </a:rPr>
                <a:t>30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484532" y="1845661"/>
              <a:ext cx="9662905" cy="530670"/>
              <a:chOff x="1484532" y="1845661"/>
              <a:chExt cx="9662905" cy="53067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484532" y="1845661"/>
                <a:ext cx="929172" cy="464337"/>
              </a:xfrm>
              <a:prstGeom prst="rect">
                <a:avLst/>
              </a:prstGeom>
              <a:solidFill>
                <a:srgbClr val="EEB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000"/>
                  </a:lnSpc>
                </a:pPr>
                <a:endParaRPr lang="ru-RU" sz="1100" b="1" dirty="0">
                  <a:latin typeface="Century Schoolbook" panose="02040604050505020304" pitchFamily="18" charset="0"/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1519003" y="1857300"/>
                <a:ext cx="9628434" cy="519031"/>
                <a:chOff x="1519003" y="1857300"/>
                <a:chExt cx="9628434" cy="519031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2459628" y="1857300"/>
                  <a:ext cx="3835980" cy="48371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ts val="2400"/>
                    </a:lnSpc>
                  </a:pPr>
                  <a:r>
                    <a:rPr lang="ru-RU" sz="2800" dirty="0">
                      <a:latin typeface="Century Schoolbook" panose="02040604050505020304" pitchFamily="18" charset="0"/>
                    </a:rPr>
                    <a:t>Шарлыкский район</a:t>
                  </a:r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1519003" y="1911994"/>
                  <a:ext cx="929172" cy="46433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ru-RU" sz="4000" b="1" dirty="0" smtClean="0">
                      <a:ln>
                        <a:solidFill>
                          <a:schemeClr val="accent4">
                            <a:lumMod val="50000"/>
                          </a:schemeClr>
                        </a:solidFill>
                      </a:ln>
                      <a:latin typeface="Century Schoolbook" panose="02040604050505020304" pitchFamily="18" charset="0"/>
                    </a:rPr>
                    <a:t>68</a:t>
                  </a:r>
                  <a:endParaRPr lang="ru-RU" sz="4000" b="1" dirty="0">
                    <a:ln>
                      <a:solidFill>
                        <a:schemeClr val="bg1"/>
                      </a:solidFill>
                    </a:ln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>
                  <a:off x="8811506" y="1888049"/>
                  <a:ext cx="2335931" cy="48371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ts val="2400"/>
                    </a:lnSpc>
                  </a:pPr>
                  <a:r>
                    <a:rPr lang="ru-RU" sz="4000" b="1" dirty="0" smtClean="0">
                      <a:solidFill>
                        <a:srgbClr val="146278"/>
                      </a:solidFill>
                      <a:latin typeface="Century Schoolbook" panose="02040604050505020304" pitchFamily="18" charset="0"/>
                    </a:rPr>
                    <a:t>42 </a:t>
                  </a:r>
                  <a:r>
                    <a:rPr lang="ru-RU" sz="2000" b="1" dirty="0">
                      <a:solidFill>
                        <a:srgbClr val="146278"/>
                      </a:solidFill>
                      <a:latin typeface="Century Schoolbook" panose="02040604050505020304" pitchFamily="18" charset="0"/>
                    </a:rPr>
                    <a:t>млн </a:t>
                  </a:r>
                  <a:r>
                    <a:rPr lang="ru-RU" sz="2000" b="1" dirty="0" smtClean="0">
                      <a:solidFill>
                        <a:srgbClr val="146278"/>
                      </a:solidFill>
                      <a:latin typeface="Century Schoolbook" panose="02040604050505020304" pitchFamily="18" charset="0"/>
                    </a:rPr>
                    <a:t>рублей</a:t>
                  </a:r>
                  <a:r>
                    <a:rPr lang="ru-RU" b="1" dirty="0" smtClean="0">
                      <a:solidFill>
                        <a:srgbClr val="146278"/>
                      </a:solidFill>
                      <a:latin typeface="Century Schoolbook" panose="02040604050505020304" pitchFamily="18" charset="0"/>
                    </a:rPr>
                    <a:t>*</a:t>
                  </a:r>
                  <a:endParaRPr lang="ru-RU" sz="2000" b="1" dirty="0">
                    <a:solidFill>
                      <a:srgbClr val="146278"/>
                    </a:solidFill>
                    <a:latin typeface="Century Schoolbook" panose="02040604050505020304" pitchFamily="18" charset="0"/>
                  </a:endParaRPr>
                </a:p>
              </p:txBody>
            </p:sp>
          </p:grpSp>
        </p:grpSp>
        <p:sp>
          <p:nvSpPr>
            <p:cNvPr id="59" name="Прямоугольник 58"/>
            <p:cNvSpPr/>
            <p:nvPr/>
          </p:nvSpPr>
          <p:spPr>
            <a:xfrm>
              <a:off x="5265060" y="5791941"/>
              <a:ext cx="4075697" cy="48371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4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17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 </a:t>
              </a:r>
              <a:r>
                <a:rPr lang="ru-RU" sz="2000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млн 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рублей</a:t>
              </a:r>
              <a:r>
                <a:rPr lang="ru-RU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*</a:t>
              </a:r>
              <a:endParaRPr lang="ru-RU" sz="2000" b="1" dirty="0">
                <a:solidFill>
                  <a:srgbClr val="146278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09356" y="5129819"/>
              <a:ext cx="4075697" cy="48371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4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26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 </a:t>
              </a:r>
              <a:r>
                <a:rPr lang="ru-RU" sz="2000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млн 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рублей</a:t>
              </a:r>
              <a:r>
                <a:rPr lang="ru-RU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*</a:t>
              </a:r>
              <a:endParaRPr lang="ru-RU" sz="2000" b="1" dirty="0">
                <a:solidFill>
                  <a:srgbClr val="146278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249544" y="3812984"/>
              <a:ext cx="4075697" cy="48371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4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21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 </a:t>
              </a:r>
              <a:r>
                <a:rPr lang="ru-RU" sz="2000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млн 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рублей</a:t>
              </a:r>
              <a:r>
                <a:rPr lang="ru-RU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*</a:t>
              </a:r>
              <a:endParaRPr lang="ru-RU" sz="2000" b="1" dirty="0">
                <a:solidFill>
                  <a:srgbClr val="146278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836881" y="2549830"/>
              <a:ext cx="3144126" cy="48371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4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37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 </a:t>
              </a:r>
              <a:r>
                <a:rPr lang="ru-RU" sz="2000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млн 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рублей</a:t>
              </a:r>
              <a:r>
                <a:rPr lang="ru-RU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*</a:t>
              </a:r>
              <a:endParaRPr lang="ru-RU" sz="2000" b="1" dirty="0">
                <a:solidFill>
                  <a:srgbClr val="146278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074333" y="4457489"/>
              <a:ext cx="4075697" cy="48371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4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26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 </a:t>
              </a:r>
              <a:r>
                <a:rPr lang="ru-RU" sz="2000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млн 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рублей</a:t>
              </a:r>
              <a:r>
                <a:rPr lang="ru-RU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*</a:t>
              </a:r>
              <a:endParaRPr lang="ru-RU" sz="2000" b="1" dirty="0">
                <a:solidFill>
                  <a:srgbClr val="146278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497248" y="3185739"/>
              <a:ext cx="4075697" cy="48371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lang="ru-RU" sz="4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28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 </a:t>
              </a:r>
              <a:r>
                <a:rPr lang="ru-RU" sz="2000" b="1" dirty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млн </a:t>
              </a:r>
              <a:r>
                <a:rPr lang="ru-RU" sz="2000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рублей</a:t>
              </a:r>
              <a:r>
                <a:rPr lang="ru-RU" b="1" dirty="0" smtClean="0">
                  <a:solidFill>
                    <a:srgbClr val="146278"/>
                  </a:solidFill>
                  <a:latin typeface="Century Schoolbook" panose="02040604050505020304" pitchFamily="18" charset="0"/>
                </a:rPr>
                <a:t>*</a:t>
              </a:r>
              <a:endParaRPr lang="ru-RU" sz="2000" b="1" dirty="0">
                <a:solidFill>
                  <a:srgbClr val="146278"/>
                </a:solidFill>
                <a:latin typeface="Century Schoolbook" panose="02040604050505020304" pitchFamily="18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16822" y="6477482"/>
            <a:ext cx="5701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* субсидия из областного бюджета</a:t>
            </a:r>
            <a:endParaRPr lang="ru-RU" sz="1400" b="1" dirty="0">
              <a:solidFill>
                <a:srgbClr val="146278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995" y="27910"/>
            <a:ext cx="1296142" cy="62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rgbClr val="146278"/>
                </a:solidFill>
                <a:latin typeface="Century Schoolbook" panose="02040604050505020304" pitchFamily="18" charset="0"/>
              </a:rPr>
              <a:t>ПРОЕКТЫ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74890" y="23086"/>
            <a:ext cx="6359383" cy="62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ru-RU" sz="1200" b="1" dirty="0" smtClean="0">
                <a:solidFill>
                  <a:srgbClr val="146278"/>
                </a:solidFill>
                <a:latin typeface="Century Schoolbook" panose="02040604050505020304" pitchFamily="18" charset="0"/>
              </a:rPr>
              <a:t>НАИМЕНОВАНИЕ МУНИЦИПАЛЬНОГО ОБРАЗОВАНИЯ</a:t>
            </a:r>
            <a:endParaRPr lang="ru-RU" sz="1200" b="1" dirty="0">
              <a:solidFill>
                <a:srgbClr val="146278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7" name="Рисунок 36" descr="C:\Users\velav\Desktop\Логотип И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092" y="3716075"/>
            <a:ext cx="2969599" cy="2792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4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9148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Листовка по инициативному бюджетированию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190819" y="1320797"/>
            <a:ext cx="3773515" cy="5032336"/>
            <a:chOff x="7190819" y="1320797"/>
            <a:chExt cx="3773515" cy="503233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819" y="1320797"/>
              <a:ext cx="3773515" cy="5032336"/>
            </a:xfrm>
            <a:prstGeom prst="rect">
              <a:avLst/>
            </a:prstGeom>
            <a:ln w="28575">
              <a:solidFill>
                <a:srgbClr val="3FB0AE"/>
              </a:solidFill>
            </a:ln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37"/>
            <a:stretch/>
          </p:blipFill>
          <p:spPr>
            <a:xfrm>
              <a:off x="7190819" y="1327699"/>
              <a:ext cx="3773515" cy="2509266"/>
            </a:xfrm>
            <a:prstGeom prst="rect">
              <a:avLst/>
            </a:prstGeom>
            <a:ln w="28575">
              <a:solidFill>
                <a:srgbClr val="3FB0AE"/>
              </a:solidFill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1231225" y="1320797"/>
            <a:ext cx="3773515" cy="5032336"/>
            <a:chOff x="1231225" y="1320797"/>
            <a:chExt cx="3773515" cy="503233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225" y="1320797"/>
              <a:ext cx="3773515" cy="5032336"/>
            </a:xfrm>
            <a:prstGeom prst="rect">
              <a:avLst/>
            </a:prstGeom>
            <a:ln w="28575">
              <a:solidFill>
                <a:srgbClr val="3FB0AE"/>
              </a:solidFill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31"/>
            <a:stretch/>
          </p:blipFill>
          <p:spPr>
            <a:xfrm>
              <a:off x="1231225" y="3836965"/>
              <a:ext cx="3773515" cy="2514603"/>
            </a:xfrm>
            <a:prstGeom prst="rect">
              <a:avLst/>
            </a:prstGeom>
            <a:ln w="28575">
              <a:solidFill>
                <a:srgbClr val="3FB0AE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746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Новшество 2023 года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091" y="3895823"/>
            <a:ext cx="5085721" cy="190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областной субсидии </a:t>
            </a:r>
          </a:p>
          <a:p>
            <a:pPr algn="ctr"/>
            <a:r>
              <a:rPr lang="ru-RU" sz="44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1,5 млн рублей</a:t>
            </a:r>
            <a:endParaRPr lang="ru-RU" sz="4400" b="1" dirty="0">
              <a:ln w="3175">
                <a:solidFill>
                  <a:schemeClr val="tx1"/>
                </a:solidFill>
              </a:ln>
              <a:solidFill>
                <a:srgbClr val="B061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9457" y="1516480"/>
            <a:ext cx="47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 2023 года)</a:t>
            </a:r>
            <a:endParaRPr lang="ru-RU" sz="3200" b="1" dirty="0">
              <a:ln w="3175">
                <a:solidFill>
                  <a:schemeClr val="tx1"/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025" y="3895822"/>
            <a:ext cx="5085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областной субсидии </a:t>
            </a:r>
          </a:p>
          <a:p>
            <a:pPr algn="ctr"/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1,0 млн </a:t>
            </a:r>
            <a:r>
              <a:rPr lang="ru-RU" sz="3600" dirty="0">
                <a:ln w="31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0765" y="1393370"/>
            <a:ext cx="4716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4400" b="1" dirty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44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ru-RU" sz="4400" b="1" dirty="0">
              <a:ln w="3175">
                <a:solidFill>
                  <a:schemeClr val="tx1"/>
                </a:solidFill>
              </a:ln>
              <a:solidFill>
                <a:srgbClr val="B061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974604" y="2297923"/>
            <a:ext cx="928694" cy="1597899"/>
          </a:xfrm>
          <a:prstGeom prst="downArrow">
            <a:avLst/>
          </a:prstGeom>
          <a:solidFill>
            <a:srgbClr val="B061A6"/>
          </a:solidFill>
          <a:ln w="25400" cap="flat" cmpd="sng" algn="ctr">
            <a:solidFill>
              <a:srgbClr val="B061A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143300" y="2297924"/>
            <a:ext cx="928694" cy="1597899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Новшество 2023 года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817" y="4356826"/>
            <a:ext cx="11081856" cy="1754326"/>
          </a:xfrm>
          <a:prstGeom prst="rect">
            <a:avLst/>
          </a:prstGeom>
          <a:noFill/>
          <a:ln w="38100">
            <a:solidFill>
              <a:srgbClr val="2A96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критерий регионального конкурсного отбора: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инициативного проекта на местном уровне осуществлён в соответствии со ст. 26.1 ФЗ № 131-ФЗ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37676" y="1086415"/>
            <a:ext cx="11081856" cy="2671038"/>
            <a:chOff x="677719" y="2063380"/>
            <a:chExt cx="11081856" cy="267103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77719" y="2092818"/>
              <a:ext cx="11081856" cy="2641600"/>
              <a:chOff x="1439333" y="2954867"/>
              <a:chExt cx="9347200" cy="2641600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637900" y="3397052"/>
                <a:ext cx="8988381" cy="1989798"/>
                <a:chOff x="349347" y="4219981"/>
                <a:chExt cx="8988381" cy="1989798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59837" y="4219981"/>
                  <a:ext cx="892908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36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2A96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от </a:t>
                  </a:r>
                  <a:r>
                    <a:rPr lang="ru-RU" sz="40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B061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r>
                    <a:rPr lang="ru-RU" sz="36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2A96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до </a:t>
                  </a:r>
                  <a:r>
                    <a:rPr lang="ru-RU" sz="40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B061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r>
                    <a:rPr lang="ru-RU" sz="36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2A96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ru-RU" sz="3600" b="1" dirty="0">
                      <a:ln w="3175">
                        <a:solidFill>
                          <a:schemeClr val="tx1"/>
                        </a:solidFill>
                      </a:ln>
                      <a:solidFill>
                        <a:srgbClr val="2A96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населенных пунктов </a:t>
                  </a:r>
                  <a:r>
                    <a:rPr lang="ru-RU" sz="36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2A96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– </a:t>
                  </a:r>
                  <a:r>
                    <a:rPr lang="ru-RU" sz="3600" b="1" dirty="0">
                      <a:ln w="3175">
                        <a:solidFill>
                          <a:schemeClr val="tx1"/>
                        </a:solidFill>
                      </a:ln>
                      <a:solidFill>
                        <a:srgbClr val="B061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 заявка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07608" y="4870951"/>
                  <a:ext cx="893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36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2A96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от </a:t>
                  </a:r>
                  <a:r>
                    <a:rPr lang="ru-RU" sz="40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B061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r>
                    <a:rPr lang="ru-RU" sz="36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2A96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до </a:t>
                  </a:r>
                  <a:r>
                    <a:rPr lang="ru-RU" sz="40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B061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</a:t>
                  </a:r>
                  <a:r>
                    <a:rPr lang="ru-RU" sz="36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2A96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населенных пунктов – </a:t>
                  </a:r>
                  <a:r>
                    <a:rPr lang="ru-RU" sz="3600" b="1" dirty="0">
                      <a:ln w="3175">
                        <a:solidFill>
                          <a:schemeClr val="tx1"/>
                        </a:solidFill>
                      </a:ln>
                      <a:solidFill>
                        <a:srgbClr val="B061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 заявки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49347" y="5501893"/>
                  <a:ext cx="893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36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2A96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от </a:t>
                  </a:r>
                  <a:r>
                    <a:rPr lang="ru-RU" sz="40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B061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7</a:t>
                  </a:r>
                  <a:r>
                    <a:rPr lang="ru-RU" sz="3600" b="1" dirty="0" smtClean="0">
                      <a:ln w="3175">
                        <a:solidFill>
                          <a:schemeClr val="tx1"/>
                        </a:solidFill>
                      </a:ln>
                      <a:solidFill>
                        <a:srgbClr val="2A96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и более населенных пунктов – </a:t>
                  </a:r>
                  <a:r>
                    <a:rPr lang="ru-RU" sz="3600" b="1" dirty="0">
                      <a:ln w="3175">
                        <a:solidFill>
                          <a:schemeClr val="tx1"/>
                        </a:solidFill>
                      </a:ln>
                      <a:solidFill>
                        <a:srgbClr val="B061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 заявки</a:t>
                  </a:r>
                </a:p>
              </p:txBody>
            </p:sp>
          </p:grpSp>
          <p:sp>
            <p:nvSpPr>
              <p:cNvPr id="5" name="Прямоугольник 4"/>
              <p:cNvSpPr/>
              <p:nvPr/>
            </p:nvSpPr>
            <p:spPr>
              <a:xfrm>
                <a:off x="1439333" y="2954867"/>
                <a:ext cx="9347200" cy="2641600"/>
              </a:xfrm>
              <a:prstGeom prst="rect">
                <a:avLst/>
              </a:prstGeom>
              <a:noFill/>
              <a:ln w="38100">
                <a:solidFill>
                  <a:srgbClr val="2A96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82209" y="2063380"/>
              <a:ext cx="10587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3175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Количество заявок, которые могут подать сельские поселения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3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89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Новшество 2023 года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090" y="4257704"/>
            <a:ext cx="50857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3FB0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3FB0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</a:t>
            </a:r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3FB0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</a:t>
            </a:r>
          </a:p>
          <a:p>
            <a:pPr algn="ctr"/>
            <a:r>
              <a:rPr lang="ru-RU" sz="44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</a:t>
            </a:r>
            <a:endParaRPr lang="ru-RU" sz="4400" b="1" dirty="0">
              <a:ln w="3175">
                <a:solidFill>
                  <a:schemeClr val="tx1"/>
                </a:solidFill>
              </a:ln>
              <a:solidFill>
                <a:srgbClr val="B061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9619" y="1442797"/>
            <a:ext cx="4716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4400" b="1" dirty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44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ru-RU" sz="4400" b="1" dirty="0">
              <a:ln w="3175">
                <a:solidFill>
                  <a:schemeClr val="tx1"/>
                </a:solidFill>
              </a:ln>
              <a:solidFill>
                <a:srgbClr val="B061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974603" y="2319330"/>
            <a:ext cx="928694" cy="1597899"/>
          </a:xfrm>
          <a:prstGeom prst="downArrow">
            <a:avLst/>
          </a:prstGeom>
          <a:solidFill>
            <a:srgbClr val="B061A6"/>
          </a:solidFill>
          <a:ln w="25400" cap="flat" cmpd="sng" algn="ctr">
            <a:solidFill>
              <a:srgbClr val="B061A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55787" y="1672999"/>
            <a:ext cx="5085721" cy="4268782"/>
            <a:chOff x="1064785" y="1516480"/>
            <a:chExt cx="5085721" cy="4268782"/>
          </a:xfrm>
        </p:grpSpPr>
        <p:sp>
          <p:nvSpPr>
            <p:cNvPr id="10" name="TextBox 9"/>
            <p:cNvSpPr txBox="1"/>
            <p:nvPr/>
          </p:nvSpPr>
          <p:spPr>
            <a:xfrm>
              <a:off x="1249457" y="1516480"/>
              <a:ext cx="4716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n w="3175">
                    <a:solidFill>
                      <a:schemeClr val="tx1"/>
                    </a:solidFill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БЫЛО </a:t>
              </a:r>
              <a:r>
                <a:rPr lang="ru-RU" sz="3200" b="1" dirty="0" smtClean="0">
                  <a:ln w="3175">
                    <a:solidFill>
                      <a:schemeClr val="tx1"/>
                    </a:solidFill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2023 года)</a:t>
              </a:r>
              <a:endParaRPr lang="ru-RU" sz="3200" b="1" dirty="0">
                <a:ln w="31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4785" y="4030936"/>
              <a:ext cx="50857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минимальный</a:t>
              </a:r>
            </a:p>
            <a:p>
              <a:pPr algn="ctr"/>
              <a:r>
                <a:rPr lang="ru-RU" sz="3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вклад населения</a:t>
              </a:r>
            </a:p>
            <a:p>
              <a:pPr algn="ctr"/>
              <a:r>
                <a:rPr lang="ru-RU" sz="3600" b="1" dirty="0" smtClean="0">
                  <a:ln w="3175">
                    <a:solidFill>
                      <a:schemeClr val="tx1"/>
                    </a:solidFill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5%</a:t>
              </a:r>
              <a:endParaRPr lang="ru-RU" sz="3600" dirty="0">
                <a:ln w="31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3143300" y="2297924"/>
              <a:ext cx="928694" cy="1597899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9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2856" y="965716"/>
            <a:ext cx="10932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областного конкурсного отбора инициативных </a:t>
            </a:r>
            <a:r>
              <a:rPr lang="ru-RU" sz="48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на 2023 год</a:t>
            </a:r>
            <a:endParaRPr lang="ru-RU" sz="48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" y="0"/>
            <a:ext cx="1086416" cy="10864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55025" y="312375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Оренбургская область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5765" y="5923620"/>
            <a:ext cx="10407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конкурсного отбора - министерство финансов Оренбургской области </a:t>
            </a:r>
          </a:p>
          <a:p>
            <a:r>
              <a:rPr lang="ru-RU" sz="1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ru-RU" sz="16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8(3532)786416, 8(3532)786253</a:t>
            </a:r>
            <a:endParaRPr lang="ru-RU" sz="1600" b="1" dirty="0">
              <a:solidFill>
                <a:srgbClr val="0C4B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76" y="3303671"/>
            <a:ext cx="2520780" cy="25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phonemix.ru/image/cache/catalog/Mac/iMac/Ne%20Retina/8af3674d-4ca2-4fdd-b8bf-205c486c50d9-1000x1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51" y="2402239"/>
            <a:ext cx="4347381" cy="43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470" y="2949357"/>
            <a:ext cx="3593142" cy="2154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38721" y="4738998"/>
            <a:ext cx="523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kern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rPr>
              <a:t>otbor.orb.ru</a:t>
            </a:r>
            <a:endParaRPr lang="ru-RU" sz="4800" b="1" kern="0" dirty="0">
              <a:ln w="9525">
                <a:solidFill>
                  <a:prstClr val="black"/>
                </a:solidFill>
                <a:prstDash val="solid"/>
              </a:ln>
              <a:solidFill>
                <a:srgbClr val="2A969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</a:rPr>
              <a:t>(</a:t>
            </a:r>
            <a:r>
              <a:rPr lang="ru-RU" sz="2400" b="1" kern="0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Подача и обработка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конкурсных заявок</a:t>
            </a:r>
            <a:r>
              <a:rPr kumimoji="0" lang="ru-RU" sz="2400" b="1" i="0" u="none" strike="noStrike" kern="0" cap="none" spc="0" normalizeH="0" baseline="0" noProof="0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</a:rPr>
              <a:t>)</a:t>
            </a:r>
            <a:endParaRPr kumimoji="0" lang="ru-RU" sz="4000" b="1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" y="81544"/>
            <a:ext cx="1086416" cy="1086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5140" y="391931"/>
            <a:ext cx="965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конкурсный отбор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0309" y="4738998"/>
            <a:ext cx="523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rPr>
              <a:t>budget.orb.ru</a:t>
            </a:r>
            <a:endParaRPr lang="ru-RU" sz="4800" b="1" kern="0" dirty="0">
              <a:ln w="9525">
                <a:solidFill>
                  <a:prstClr val="black"/>
                </a:solidFill>
                <a:prstDash val="solid"/>
              </a:ln>
              <a:solidFill>
                <a:srgbClr val="2A969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</a:rPr>
              <a:t>(Информационные 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</a:rPr>
              <a:t>аналитические материалы)</a:t>
            </a:r>
            <a:endParaRPr kumimoji="0" lang="ru-RU" sz="4000" b="1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1641" y="1350269"/>
            <a:ext cx="8828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1A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15 августа по 13 сентября 2022 года</a:t>
            </a:r>
          </a:p>
          <a:p>
            <a:pPr algn="ctr">
              <a:defRPr/>
            </a:pP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прием конкурсных заявок на 2023 год</a:t>
            </a:r>
            <a:endParaRPr lang="ru-RU" sz="32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http://qrcoder.ru/code/?http%3A%2F%2Fotbor.orb.ru%2Ftorgi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18" y="3215528"/>
            <a:ext cx="1257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qrcoder.ru/code/?http%3A%2F%2Fbudget.orb.ru%2Fnew%2Finit-budg&amp;4&amp;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65" y="3215528"/>
            <a:ext cx="1257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95" y="5226392"/>
            <a:ext cx="425933" cy="4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1587</Words>
  <Application>Microsoft Office PowerPoint</Application>
  <PresentationFormat>Широкоэкранный</PresentationFormat>
  <Paragraphs>373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Cambria</vt:lpstr>
      <vt:lpstr>Century Schoolbook</vt:lpstr>
      <vt:lpstr>Movavi Grotesque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областном бюджете на 2023 год предусмотрено 50 млн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Шермецинский Талгат Сергеевич</dc:creator>
  <cp:lastModifiedBy>Малышева Дарья Евгеньевна</cp:lastModifiedBy>
  <cp:revision>145</cp:revision>
  <cp:lastPrinted>2020-02-13T17:31:02Z</cp:lastPrinted>
  <dcterms:created xsi:type="dcterms:W3CDTF">2020-02-13T16:37:21Z</dcterms:created>
  <dcterms:modified xsi:type="dcterms:W3CDTF">2022-05-31T12:42:44Z</dcterms:modified>
</cp:coreProperties>
</file>